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61" r:id="rId2"/>
    <p:sldId id="280" r:id="rId3"/>
    <p:sldId id="257" r:id="rId4"/>
    <p:sldId id="273" r:id="rId5"/>
    <p:sldId id="272" r:id="rId6"/>
    <p:sldId id="271" r:id="rId7"/>
    <p:sldId id="275" r:id="rId8"/>
    <p:sldId id="276" r:id="rId9"/>
    <p:sldId id="274" r:id="rId10"/>
    <p:sldId id="277" r:id="rId11"/>
    <p:sldId id="278" r:id="rId12"/>
    <p:sldId id="279" r:id="rId13"/>
    <p:sldId id="281" r:id="rId14"/>
    <p:sldId id="285" r:id="rId15"/>
    <p:sldId id="282" r:id="rId16"/>
    <p:sldId id="284" r:id="rId17"/>
    <p:sldId id="283" r:id="rId18"/>
    <p:sldId id="286" r:id="rId19"/>
    <p:sldId id="287" r:id="rId20"/>
    <p:sldId id="288" r:id="rId21"/>
    <p:sldId id="290" r:id="rId22"/>
    <p:sldId id="898" r:id="rId23"/>
    <p:sldId id="771" r:id="rId24"/>
    <p:sldId id="824" r:id="rId25"/>
    <p:sldId id="900" r:id="rId26"/>
    <p:sldId id="899" r:id="rId27"/>
    <p:sldId id="827" r:id="rId28"/>
    <p:sldId id="828" r:id="rId29"/>
    <p:sldId id="901" r:id="rId30"/>
    <p:sldId id="300" r:id="rId31"/>
    <p:sldId id="289" r:id="rId32"/>
    <p:sldId id="772" r:id="rId33"/>
    <p:sldId id="773" r:id="rId34"/>
    <p:sldId id="776" r:id="rId35"/>
    <p:sldId id="777" r:id="rId36"/>
    <p:sldId id="774" r:id="rId37"/>
    <p:sldId id="778" r:id="rId38"/>
    <p:sldId id="779" r:id="rId39"/>
    <p:sldId id="780" r:id="rId40"/>
    <p:sldId id="785" r:id="rId41"/>
    <p:sldId id="775" r:id="rId42"/>
    <p:sldId id="787" r:id="rId43"/>
    <p:sldId id="788" r:id="rId44"/>
    <p:sldId id="789" r:id="rId45"/>
    <p:sldId id="822" r:id="rId46"/>
    <p:sldId id="850" r:id="rId47"/>
    <p:sldId id="851" r:id="rId48"/>
    <p:sldId id="902" r:id="rId49"/>
    <p:sldId id="903" r:id="rId50"/>
    <p:sldId id="848" r:id="rId51"/>
    <p:sldId id="904" r:id="rId52"/>
    <p:sldId id="905" r:id="rId53"/>
    <p:sldId id="858" r:id="rId54"/>
    <p:sldId id="871" r:id="rId55"/>
    <p:sldId id="870" r:id="rId56"/>
    <p:sldId id="874" r:id="rId57"/>
    <p:sldId id="875" r:id="rId58"/>
    <p:sldId id="880" r:id="rId59"/>
    <p:sldId id="881" r:id="rId60"/>
    <p:sldId id="882" r:id="rId61"/>
    <p:sldId id="883" r:id="rId62"/>
    <p:sldId id="884" r:id="rId63"/>
    <p:sldId id="885" r:id="rId64"/>
    <p:sldId id="886" r:id="rId65"/>
    <p:sldId id="887" r:id="rId66"/>
    <p:sldId id="888" r:id="rId67"/>
    <p:sldId id="889" r:id="rId68"/>
    <p:sldId id="890" r:id="rId69"/>
    <p:sldId id="891" r:id="rId70"/>
    <p:sldId id="893" r:id="rId71"/>
    <p:sldId id="894" r:id="rId72"/>
    <p:sldId id="895" r:id="rId73"/>
    <p:sldId id="896" r:id="rId74"/>
    <p:sldId id="897" r:id="rId75"/>
    <p:sldId id="27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89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6.xml"/><Relationship Id="rId7" Type="http://schemas.openxmlformats.org/officeDocument/2006/relationships/slide" Target="slides/slide70.xml"/><Relationship Id="rId2" Type="http://schemas.openxmlformats.org/officeDocument/2006/relationships/slide" Target="slides/slide34.xml"/><Relationship Id="rId1" Type="http://schemas.openxmlformats.org/officeDocument/2006/relationships/slide" Target="slides/slide23.xml"/><Relationship Id="rId6" Type="http://schemas.openxmlformats.org/officeDocument/2006/relationships/slide" Target="slides/slide53.xml"/><Relationship Id="rId5" Type="http://schemas.openxmlformats.org/officeDocument/2006/relationships/slide" Target="slides/slide38.xml"/><Relationship Id="rId4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61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71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9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62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47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13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59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4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506BA631-1751-4566-A99F-205FDB67CD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0CF9C-4F4D-4E9C-AE4D-0D3C1B3AF7E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1E38A986-EE8E-4DE3-B943-C136F55938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" indent="-114300"/>
            <a:endParaRPr lang="en-US" altLang="en-US"/>
          </a:p>
        </p:txBody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0102B4DE-A81A-4733-BE8E-5C4A80EB4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82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4BE92234-54A0-42AB-A41A-73F79611D0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F74056-2649-4A1B-92B9-BCBA3B96755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4A22CA5B-0167-41F5-80A7-6CD9FB74CA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" indent="-114300"/>
            <a:endParaRPr lang="en-US" altLang="en-US"/>
          </a:p>
        </p:txBody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981A8261-0CD9-4249-B2C8-29AE714432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791076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4BE92234-54A0-42AB-A41A-73F79611D0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F74056-2649-4A1B-92B9-BCBA3B96755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4A22CA5B-0167-41F5-80A7-6CD9FB74CA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" indent="-114300"/>
            <a:endParaRPr lang="en-US" altLang="en-US"/>
          </a:p>
        </p:txBody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981A8261-0CD9-4249-B2C8-29AE714432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485371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4BE92234-54A0-42AB-A41A-73F79611D0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F74056-2649-4A1B-92B9-BCBA3B96755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4A22CA5B-0167-41F5-80A7-6CD9FB74CA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" indent="-114300"/>
            <a:endParaRPr lang="en-US" altLang="en-US"/>
          </a:p>
        </p:txBody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981A8261-0CD9-4249-B2C8-29AE714432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238411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>
            <a:extLst>
              <a:ext uri="{FF2B5EF4-FFF2-40B4-BE49-F238E27FC236}">
                <a16:creationId xmlns:a16="http://schemas.microsoft.com/office/drawing/2014/main" id="{38F67D31-6699-49FA-B712-C134E77540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A19BFC-E99C-45AC-B824-9889268DD41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0403" name="Rectangle 2">
            <a:extLst>
              <a:ext uri="{FF2B5EF4-FFF2-40B4-BE49-F238E27FC236}">
                <a16:creationId xmlns:a16="http://schemas.microsoft.com/office/drawing/2014/main" id="{5DFE8D66-47DA-49D5-BEC2-7C6556E319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" indent="-114300"/>
            <a:endParaRPr lang="en-US" altLang="en-US"/>
          </a:p>
        </p:txBody>
      </p:sp>
      <p:sp>
        <p:nvSpPr>
          <p:cNvPr id="230404" name="Rectangle 3">
            <a:extLst>
              <a:ext uri="{FF2B5EF4-FFF2-40B4-BE49-F238E27FC236}">
                <a16:creationId xmlns:a16="http://schemas.microsoft.com/office/drawing/2014/main" id="{39019773-7C82-4DFF-9AA0-1157DC0A88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587788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82A5469B-53A6-4F04-BF1D-90DE131319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1514D0-940F-493D-B610-EBF9AF1598E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A930417F-71F7-4A0B-B68C-52322681B7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6900" y="592138"/>
            <a:ext cx="6134100" cy="3451225"/>
          </a:xfrm>
          <a:solidFill>
            <a:srgbClr val="FFFFFF"/>
          </a:solidFill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493AA48E-E2FC-4E3A-B147-0D8D0BBA94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5763"/>
            <a:ext cx="5505450" cy="45243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94" tIns="43997" rIns="87994" bIns="4399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0139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4BE92234-54A0-42AB-A41A-73F79611D0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F74056-2649-4A1B-92B9-BCBA3B96755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4A22CA5B-0167-41F5-80A7-6CD9FB74CA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" indent="-114300"/>
            <a:endParaRPr lang="en-US" altLang="en-US"/>
          </a:p>
        </p:txBody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981A8261-0CD9-4249-B2C8-29AE714432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941777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475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>
            <a:extLst>
              <a:ext uri="{FF2B5EF4-FFF2-40B4-BE49-F238E27FC236}">
                <a16:creationId xmlns:a16="http://schemas.microsoft.com/office/drawing/2014/main" id="{D6D0E7DC-2524-4B20-982D-FDE6D3FA37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1B3018-E0A4-4309-A8C1-E444C70C8A6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7875" name="Rectangle 2">
            <a:extLst>
              <a:ext uri="{FF2B5EF4-FFF2-40B4-BE49-F238E27FC236}">
                <a16:creationId xmlns:a16="http://schemas.microsoft.com/office/drawing/2014/main" id="{EA91894E-F95C-4C8B-A304-6E9DAF7F0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>
            <a:extLst>
              <a:ext uri="{FF2B5EF4-FFF2-40B4-BE49-F238E27FC236}">
                <a16:creationId xmlns:a16="http://schemas.microsoft.com/office/drawing/2014/main" id="{C0CB6873-098D-422E-A724-59C70AD253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33EF8F84-280F-4017-BE31-5C46B09A0C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77B8E-8DED-4BC3-BFB2-15699302276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56144DA6-E3B1-418D-8ED2-B7A19E8551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AFFF8F8D-C91B-4165-BDE4-F30E6390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>
            <a:extLst>
              <a:ext uri="{FF2B5EF4-FFF2-40B4-BE49-F238E27FC236}">
                <a16:creationId xmlns:a16="http://schemas.microsoft.com/office/drawing/2014/main" id="{C7391255-C28F-416A-BA3D-123A74704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9F489F-861C-445F-BD1F-FFB8322A286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71" name="Rectangle 2">
            <a:extLst>
              <a:ext uri="{FF2B5EF4-FFF2-40B4-BE49-F238E27FC236}">
                <a16:creationId xmlns:a16="http://schemas.microsoft.com/office/drawing/2014/main" id="{41144806-E382-461B-846E-74AADD6A3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>
            <a:extLst>
              <a:ext uri="{FF2B5EF4-FFF2-40B4-BE49-F238E27FC236}">
                <a16:creationId xmlns:a16="http://schemas.microsoft.com/office/drawing/2014/main" id="{770C2F57-6AA2-4293-83DA-6C97ACE108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57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D42BE6E8-0685-420E-B3E2-98A7993105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679FA9-C078-4CCE-8C79-F8FCD9207EC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228928BF-0A68-47CC-84F9-735CF0DF2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" indent="-114300"/>
            <a:endParaRPr lang="en-US" altLang="en-US"/>
          </a:p>
        </p:txBody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ACE30558-C647-4130-8099-E377919818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>
            <a:extLst>
              <a:ext uri="{FF2B5EF4-FFF2-40B4-BE49-F238E27FC236}">
                <a16:creationId xmlns:a16="http://schemas.microsoft.com/office/drawing/2014/main" id="{D47E026C-6BCB-47DA-9CE3-2B4254739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7B4358-3DBB-47F4-83FA-7278B3365BC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9923" name="Rectangle 2">
            <a:extLst>
              <a:ext uri="{FF2B5EF4-FFF2-40B4-BE49-F238E27FC236}">
                <a16:creationId xmlns:a16="http://schemas.microsoft.com/office/drawing/2014/main" id="{FDA45132-2D4F-426F-B04B-EC6E32C509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19113" y="257175"/>
            <a:ext cx="6303962" cy="3546475"/>
          </a:xfrm>
          <a:ln/>
        </p:spPr>
      </p:sp>
      <p:sp>
        <p:nvSpPr>
          <p:cNvPr id="209924" name="Rectangle 3">
            <a:extLst>
              <a:ext uri="{FF2B5EF4-FFF2-40B4-BE49-F238E27FC236}">
                <a16:creationId xmlns:a16="http://schemas.microsoft.com/office/drawing/2014/main" id="{4F2C78DE-3058-4A9F-B4A7-4BED4CF8D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9763" y="4021138"/>
            <a:ext cx="6076950" cy="4962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>
            <a:extLst>
              <a:ext uri="{FF2B5EF4-FFF2-40B4-BE49-F238E27FC236}">
                <a16:creationId xmlns:a16="http://schemas.microsoft.com/office/drawing/2014/main" id="{1D9516D2-DF65-44B9-B555-F50F2FA1C3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DBCB95-FDD1-499A-A7F7-E2D2A2FDB48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4019" name="Rectangle 2">
            <a:extLst>
              <a:ext uri="{FF2B5EF4-FFF2-40B4-BE49-F238E27FC236}">
                <a16:creationId xmlns:a16="http://schemas.microsoft.com/office/drawing/2014/main" id="{20F686CE-9A22-4A99-81C8-D6F6B5F580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>
            <a:extLst>
              <a:ext uri="{FF2B5EF4-FFF2-40B4-BE49-F238E27FC236}">
                <a16:creationId xmlns:a16="http://schemas.microsoft.com/office/drawing/2014/main" id="{DFB93B62-F41C-48DE-889C-FD93AF14EC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DE297406-2FDA-481B-A86E-83657D506F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835AC5-AB17-4EFD-99E6-FBDB8A018C0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179F9A55-20A0-4264-AD39-548B08B1AF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4345CFFF-3A66-4923-A327-372EC75F1F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>
            <a:extLst>
              <a:ext uri="{FF2B5EF4-FFF2-40B4-BE49-F238E27FC236}">
                <a16:creationId xmlns:a16="http://schemas.microsoft.com/office/drawing/2014/main" id="{EB609976-197E-45F1-8377-F968C93C94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D7F164-A8EE-4C51-BB73-648E62DD343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6F5AC9FF-11C5-4E5E-95F6-3562055A2B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A98B2-0C39-439D-8198-82952561FC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0F7F8234-180E-42A6-B7CB-E125F91E0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9763" y="4021138"/>
            <a:ext cx="6076950" cy="4962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endParaRPr lang="en-US" altLang="en-US"/>
          </a:p>
        </p:txBody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71A9D957-46CF-4701-92C9-DB83A14FE9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19113" y="257175"/>
            <a:ext cx="6303962" cy="3546475"/>
          </a:xfrm>
          <a:ln cap="flat"/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B864BF4E-C9E2-4B6D-8076-70F4659D60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739BEC-A10A-49A0-89A9-D3EA9A1002E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7854D823-5B30-448C-B670-910211491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D58C377D-CEF6-46E1-B287-C0FDC119D6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62CF8BFF-D505-4E58-B464-8F9E05F085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BC2490-0762-473C-8218-9B1AD443F44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977FBB8-A474-477C-9FD0-615D1EEA16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88BEC350-3F08-4C14-B916-B18EC547AA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>
            <a:extLst>
              <a:ext uri="{FF2B5EF4-FFF2-40B4-BE49-F238E27FC236}">
                <a16:creationId xmlns:a16="http://schemas.microsoft.com/office/drawing/2014/main" id="{E17186CD-7E04-4EE5-98A5-E2695BEDD5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61B04F-2AFA-4CC1-9C59-E3B923C88F3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4259" name="Rectangle 2">
            <a:extLst>
              <a:ext uri="{FF2B5EF4-FFF2-40B4-BE49-F238E27FC236}">
                <a16:creationId xmlns:a16="http://schemas.microsoft.com/office/drawing/2014/main" id="{0603ED4C-0FE0-42DB-8046-D5CA37F022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>
            <a:extLst>
              <a:ext uri="{FF2B5EF4-FFF2-40B4-BE49-F238E27FC236}">
                <a16:creationId xmlns:a16="http://schemas.microsoft.com/office/drawing/2014/main" id="{2C9D93F1-CEC1-4B6A-85A8-8F29DBF3D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73838E2C-80A1-4016-9A5C-2D6D3A554A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C57D0-2904-4E5E-A7DA-7BA3619E83D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87E0624B-B7D0-4AC7-8601-9FFF678899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74436E94-C42F-4279-9EEA-B630BC07F4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4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7BD38AE4-8744-41C3-B0CF-AF8844052D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>
            <a:extLst>
              <a:ext uri="{FF2B5EF4-FFF2-40B4-BE49-F238E27FC236}">
                <a16:creationId xmlns:a16="http://schemas.microsoft.com/office/drawing/2014/main" id="{065106AB-9ADD-4217-87B6-4CC5986703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02" tIns="44051" rIns="88102" bIns="44051"/>
          <a:lstStyle/>
          <a:p>
            <a:pPr marL="228600" indent="-228600"/>
            <a:r>
              <a:rPr lang="en-US" altLang="en-US">
                <a:cs typeface="Times New Roman" panose="02020603050405020304" pitchFamily="18" charset="0"/>
              </a:rPr>
              <a:t> 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>
            <a:extLst>
              <a:ext uri="{FF2B5EF4-FFF2-40B4-BE49-F238E27FC236}">
                <a16:creationId xmlns:a16="http://schemas.microsoft.com/office/drawing/2014/main" id="{B69985D5-DC92-403B-B714-F1B72CC2B2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75F631-66A5-46E8-B126-CE05B7BF834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0643" name="Rectangle 2">
            <a:extLst>
              <a:ext uri="{FF2B5EF4-FFF2-40B4-BE49-F238E27FC236}">
                <a16:creationId xmlns:a16="http://schemas.microsoft.com/office/drawing/2014/main" id="{9B64EEF2-D2F5-4823-9B30-0C9994127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0644" name="Rectangle 3">
            <a:extLst>
              <a:ext uri="{FF2B5EF4-FFF2-40B4-BE49-F238E27FC236}">
                <a16:creationId xmlns:a16="http://schemas.microsoft.com/office/drawing/2014/main" id="{0BB70251-A91A-4032-A386-6DA5E75B6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0645" name="Rectangle 4">
            <a:extLst>
              <a:ext uri="{FF2B5EF4-FFF2-40B4-BE49-F238E27FC236}">
                <a16:creationId xmlns:a16="http://schemas.microsoft.com/office/drawing/2014/main" id="{C59DBD6F-E32E-465C-8194-6138D7FF0F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5313" y="590550"/>
            <a:ext cx="6135687" cy="3452813"/>
          </a:xfrm>
          <a:ln/>
        </p:spPr>
      </p:sp>
      <p:sp>
        <p:nvSpPr>
          <p:cNvPr id="240646" name="Rectangle 5">
            <a:extLst>
              <a:ext uri="{FF2B5EF4-FFF2-40B4-BE49-F238E27FC236}">
                <a16:creationId xmlns:a16="http://schemas.microsoft.com/office/drawing/2014/main" id="{657DF8C7-7BD7-4037-AF37-73C121A8C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>
            <a:extLst>
              <a:ext uri="{FF2B5EF4-FFF2-40B4-BE49-F238E27FC236}">
                <a16:creationId xmlns:a16="http://schemas.microsoft.com/office/drawing/2014/main" id="{D5CD9E59-B94B-4F20-AB82-64B0D85B87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9E384C-9390-4362-9A96-465649E9943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4739" name="Rectangle 2">
            <a:extLst>
              <a:ext uri="{FF2B5EF4-FFF2-40B4-BE49-F238E27FC236}">
                <a16:creationId xmlns:a16="http://schemas.microsoft.com/office/drawing/2014/main" id="{1CA56341-5225-4E92-9F8A-1C73A6059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4740" name="Rectangle 3">
            <a:extLst>
              <a:ext uri="{FF2B5EF4-FFF2-40B4-BE49-F238E27FC236}">
                <a16:creationId xmlns:a16="http://schemas.microsoft.com/office/drawing/2014/main" id="{027E692A-DA03-45EA-A947-04C903DF7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4741" name="Rectangle 4">
            <a:extLst>
              <a:ext uri="{FF2B5EF4-FFF2-40B4-BE49-F238E27FC236}">
                <a16:creationId xmlns:a16="http://schemas.microsoft.com/office/drawing/2014/main" id="{D5E48645-1273-49E5-AA7B-F408425C88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44742" name="Rectangle 5">
            <a:extLst>
              <a:ext uri="{FF2B5EF4-FFF2-40B4-BE49-F238E27FC236}">
                <a16:creationId xmlns:a16="http://schemas.microsoft.com/office/drawing/2014/main" id="{0ACD233F-AB24-4288-8473-7E77B6823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4AE4B79C-8E5D-4DDF-934C-9435EC1674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881D4C-E965-4E51-829E-6CC8A8DE44B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4F00E05F-1D38-4A41-A411-3F6E851E5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DB12E838-E772-449D-AFC1-C733310AC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65" name="Rectangle 4">
            <a:extLst>
              <a:ext uri="{FF2B5EF4-FFF2-40B4-BE49-F238E27FC236}">
                <a16:creationId xmlns:a16="http://schemas.microsoft.com/office/drawing/2014/main" id="{3B4A9153-1104-4D2E-8E30-5444EE459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45766" name="Rectangle 5">
            <a:extLst>
              <a:ext uri="{FF2B5EF4-FFF2-40B4-BE49-F238E27FC236}">
                <a16:creationId xmlns:a16="http://schemas.microsoft.com/office/drawing/2014/main" id="{612AE97F-07D9-4F71-9327-37430143C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endParaRPr lang="en-US" altLang="en-US" b="1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>
            <a:extLst>
              <a:ext uri="{FF2B5EF4-FFF2-40B4-BE49-F238E27FC236}">
                <a16:creationId xmlns:a16="http://schemas.microsoft.com/office/drawing/2014/main" id="{F02AEEE4-2B33-40BE-8A07-29825D15EC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392F56-5F2D-4620-B6FB-B4280478719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8835" name="Rectangle 2">
            <a:extLst>
              <a:ext uri="{FF2B5EF4-FFF2-40B4-BE49-F238E27FC236}">
                <a16:creationId xmlns:a16="http://schemas.microsoft.com/office/drawing/2014/main" id="{2C0DB8EA-5FFA-4691-8DEE-D26A93CF9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8836" name="Rectangle 3">
            <a:extLst>
              <a:ext uri="{FF2B5EF4-FFF2-40B4-BE49-F238E27FC236}">
                <a16:creationId xmlns:a16="http://schemas.microsoft.com/office/drawing/2014/main" id="{F26D5617-E8E3-4E20-83F9-47DFC0033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8837" name="Rectangle 4">
            <a:extLst>
              <a:ext uri="{FF2B5EF4-FFF2-40B4-BE49-F238E27FC236}">
                <a16:creationId xmlns:a16="http://schemas.microsoft.com/office/drawing/2014/main" id="{90F0EECC-DED3-41D6-9E4B-01541F16E6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48838" name="Rectangle 5">
            <a:extLst>
              <a:ext uri="{FF2B5EF4-FFF2-40B4-BE49-F238E27FC236}">
                <a16:creationId xmlns:a16="http://schemas.microsoft.com/office/drawing/2014/main" id="{B67B4BE9-0FE8-403A-819F-517D50BA66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>
            <a:extLst>
              <a:ext uri="{FF2B5EF4-FFF2-40B4-BE49-F238E27FC236}">
                <a16:creationId xmlns:a16="http://schemas.microsoft.com/office/drawing/2014/main" id="{F541D9B9-AE44-4440-8C7B-1EBBA9377F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06CDA-3E21-47BE-84B6-A5878266354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9859" name="Rectangle 2">
            <a:extLst>
              <a:ext uri="{FF2B5EF4-FFF2-40B4-BE49-F238E27FC236}">
                <a16:creationId xmlns:a16="http://schemas.microsoft.com/office/drawing/2014/main" id="{0A5BB7E1-F6EA-467F-8C2C-5A0BC5DDB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9860" name="Rectangle 3">
            <a:extLst>
              <a:ext uri="{FF2B5EF4-FFF2-40B4-BE49-F238E27FC236}">
                <a16:creationId xmlns:a16="http://schemas.microsoft.com/office/drawing/2014/main" id="{9D9AE011-A946-4953-A5C8-0991A7187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9861" name="Rectangle 4">
            <a:extLst>
              <a:ext uri="{FF2B5EF4-FFF2-40B4-BE49-F238E27FC236}">
                <a16:creationId xmlns:a16="http://schemas.microsoft.com/office/drawing/2014/main" id="{316FB05B-D254-498E-B466-F4B538EF85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49862" name="Rectangle 5">
            <a:extLst>
              <a:ext uri="{FF2B5EF4-FFF2-40B4-BE49-F238E27FC236}">
                <a16:creationId xmlns:a16="http://schemas.microsoft.com/office/drawing/2014/main" id="{D3D6867B-0AEA-4250-95D1-8A055F0E2E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>
            <a:extLst>
              <a:ext uri="{FF2B5EF4-FFF2-40B4-BE49-F238E27FC236}">
                <a16:creationId xmlns:a16="http://schemas.microsoft.com/office/drawing/2014/main" id="{C81EC19B-5B42-48FC-8C66-3B2584DEF7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6C67D1-D94B-429A-B1AB-F7A6ED7CB0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0883" name="Rectangle 2">
            <a:extLst>
              <a:ext uri="{FF2B5EF4-FFF2-40B4-BE49-F238E27FC236}">
                <a16:creationId xmlns:a16="http://schemas.microsoft.com/office/drawing/2014/main" id="{521B4A7C-92AD-46C4-8CCD-0900BC03C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0884" name="Rectangle 3">
            <a:extLst>
              <a:ext uri="{FF2B5EF4-FFF2-40B4-BE49-F238E27FC236}">
                <a16:creationId xmlns:a16="http://schemas.microsoft.com/office/drawing/2014/main" id="{2A670845-8136-40E3-9E11-BBC719A67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0885" name="Rectangle 4">
            <a:extLst>
              <a:ext uri="{FF2B5EF4-FFF2-40B4-BE49-F238E27FC236}">
                <a16:creationId xmlns:a16="http://schemas.microsoft.com/office/drawing/2014/main" id="{4040EB1E-1ED1-4DB1-B21C-1293016624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50886" name="Rectangle 5">
            <a:extLst>
              <a:ext uri="{FF2B5EF4-FFF2-40B4-BE49-F238E27FC236}">
                <a16:creationId xmlns:a16="http://schemas.microsoft.com/office/drawing/2014/main" id="{246E763A-285F-478A-8FFB-051AC49033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82D5A5EE-9712-4CBF-9AD1-2602D0161D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336506-35A3-4E3C-8E79-5C882E9CB60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982F2147-B0F8-4D20-87EB-AA6D0799B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7EF70C17-A2AA-45D7-86A5-0C1BC5234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1909" name="Rectangle 4">
            <a:extLst>
              <a:ext uri="{FF2B5EF4-FFF2-40B4-BE49-F238E27FC236}">
                <a16:creationId xmlns:a16="http://schemas.microsoft.com/office/drawing/2014/main" id="{0C44ECB8-5B78-4ABB-8E4C-3D88B9A53E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51910" name="Rectangle 5">
            <a:extLst>
              <a:ext uri="{FF2B5EF4-FFF2-40B4-BE49-F238E27FC236}">
                <a16:creationId xmlns:a16="http://schemas.microsoft.com/office/drawing/2014/main" id="{19757AA3-9ECF-4514-AD11-0A1B8ECC2E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>
            <a:extLst>
              <a:ext uri="{FF2B5EF4-FFF2-40B4-BE49-F238E27FC236}">
                <a16:creationId xmlns:a16="http://schemas.microsoft.com/office/drawing/2014/main" id="{28B1D2AF-CAB8-4B94-833A-3BA9FAC64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65DECB-CBD5-4173-A611-99937D0FE43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2931" name="Rectangle 2">
            <a:extLst>
              <a:ext uri="{FF2B5EF4-FFF2-40B4-BE49-F238E27FC236}">
                <a16:creationId xmlns:a16="http://schemas.microsoft.com/office/drawing/2014/main" id="{F062F37E-5699-4FC6-9345-CE773E422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2932" name="Rectangle 3">
            <a:extLst>
              <a:ext uri="{FF2B5EF4-FFF2-40B4-BE49-F238E27FC236}">
                <a16:creationId xmlns:a16="http://schemas.microsoft.com/office/drawing/2014/main" id="{8537DB6E-0E66-402E-8C39-90CA1DD8D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2933" name="Rectangle 4">
            <a:extLst>
              <a:ext uri="{FF2B5EF4-FFF2-40B4-BE49-F238E27FC236}">
                <a16:creationId xmlns:a16="http://schemas.microsoft.com/office/drawing/2014/main" id="{176CC0EA-8027-45B0-B13D-36FB7575B1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52934" name="Rectangle 5">
            <a:extLst>
              <a:ext uri="{FF2B5EF4-FFF2-40B4-BE49-F238E27FC236}">
                <a16:creationId xmlns:a16="http://schemas.microsoft.com/office/drawing/2014/main" id="{64C7CE73-C3ED-4E84-A1D4-656130057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>
            <a:extLst>
              <a:ext uri="{FF2B5EF4-FFF2-40B4-BE49-F238E27FC236}">
                <a16:creationId xmlns:a16="http://schemas.microsoft.com/office/drawing/2014/main" id="{6AC6CF58-18CC-4B19-BE79-F05BA2EA72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8497B-C2F7-479A-9639-96EDBF6F35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3955" name="Rectangle 2">
            <a:extLst>
              <a:ext uri="{FF2B5EF4-FFF2-40B4-BE49-F238E27FC236}">
                <a16:creationId xmlns:a16="http://schemas.microsoft.com/office/drawing/2014/main" id="{1E7B742A-2C69-4C5D-B7C8-DD86E85B0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3956" name="Rectangle 3">
            <a:extLst>
              <a:ext uri="{FF2B5EF4-FFF2-40B4-BE49-F238E27FC236}">
                <a16:creationId xmlns:a16="http://schemas.microsoft.com/office/drawing/2014/main" id="{D94A2ADC-55FB-4C4A-9C01-33AC1362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3957" name="Rectangle 4">
            <a:extLst>
              <a:ext uri="{FF2B5EF4-FFF2-40B4-BE49-F238E27FC236}">
                <a16:creationId xmlns:a16="http://schemas.microsoft.com/office/drawing/2014/main" id="{F5814E2D-D3B4-44B9-8A82-2797C3AE2A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53958" name="Rectangle 5">
            <a:extLst>
              <a:ext uri="{FF2B5EF4-FFF2-40B4-BE49-F238E27FC236}">
                <a16:creationId xmlns:a16="http://schemas.microsoft.com/office/drawing/2014/main" id="{D569D1AE-F80D-469F-8CB2-363C9AC61F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40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>
            <a:extLst>
              <a:ext uri="{FF2B5EF4-FFF2-40B4-BE49-F238E27FC236}">
                <a16:creationId xmlns:a16="http://schemas.microsoft.com/office/drawing/2014/main" id="{74796D06-B43A-4DF3-B819-05C13E01B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FD02B8-1F42-4D28-8B55-D11F23553AA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4979" name="Rectangle 2">
            <a:extLst>
              <a:ext uri="{FF2B5EF4-FFF2-40B4-BE49-F238E27FC236}">
                <a16:creationId xmlns:a16="http://schemas.microsoft.com/office/drawing/2014/main" id="{762B6547-0EC8-43F3-AF1F-7491CFAAA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4980" name="Rectangle 3">
            <a:extLst>
              <a:ext uri="{FF2B5EF4-FFF2-40B4-BE49-F238E27FC236}">
                <a16:creationId xmlns:a16="http://schemas.microsoft.com/office/drawing/2014/main" id="{F56FF191-BE04-489A-B573-53EF01133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4981" name="Rectangle 4">
            <a:extLst>
              <a:ext uri="{FF2B5EF4-FFF2-40B4-BE49-F238E27FC236}">
                <a16:creationId xmlns:a16="http://schemas.microsoft.com/office/drawing/2014/main" id="{95352D08-0A22-4A90-AC1C-4A623E74B5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54982" name="Rectangle 5">
            <a:extLst>
              <a:ext uri="{FF2B5EF4-FFF2-40B4-BE49-F238E27FC236}">
                <a16:creationId xmlns:a16="http://schemas.microsoft.com/office/drawing/2014/main" id="{16B7019B-F5E1-4817-9FE5-8B524F02A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>
            <a:extLst>
              <a:ext uri="{FF2B5EF4-FFF2-40B4-BE49-F238E27FC236}">
                <a16:creationId xmlns:a16="http://schemas.microsoft.com/office/drawing/2014/main" id="{6A981CD7-8F99-4702-8039-D15D49453F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9ACF6D-4FDF-43A6-9852-1C16E40CF0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03" name="Rectangle 2">
            <a:extLst>
              <a:ext uri="{FF2B5EF4-FFF2-40B4-BE49-F238E27FC236}">
                <a16:creationId xmlns:a16="http://schemas.microsoft.com/office/drawing/2014/main" id="{B50E0A0D-7143-48B9-AC27-2C6D50B92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04" name="Rectangle 3">
            <a:extLst>
              <a:ext uri="{FF2B5EF4-FFF2-40B4-BE49-F238E27FC236}">
                <a16:creationId xmlns:a16="http://schemas.microsoft.com/office/drawing/2014/main" id="{0B31C68B-F0C2-4C5E-ADAC-AFAA9ABA8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05" name="Rectangle 4">
            <a:extLst>
              <a:ext uri="{FF2B5EF4-FFF2-40B4-BE49-F238E27FC236}">
                <a16:creationId xmlns:a16="http://schemas.microsoft.com/office/drawing/2014/main" id="{DD83EE76-ED34-4B38-96E3-3829101A49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56006" name="Rectangle 5">
            <a:extLst>
              <a:ext uri="{FF2B5EF4-FFF2-40B4-BE49-F238E27FC236}">
                <a16:creationId xmlns:a16="http://schemas.microsoft.com/office/drawing/2014/main" id="{5EDE25B1-533F-4663-B3F6-CC5F0346B5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>
            <a:extLst>
              <a:ext uri="{FF2B5EF4-FFF2-40B4-BE49-F238E27FC236}">
                <a16:creationId xmlns:a16="http://schemas.microsoft.com/office/drawing/2014/main" id="{4E4141AC-6FB2-462E-94F1-27B4A4BFA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06BCAE-BF95-4AE3-BE9C-D9755DB3F83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7027" name="Rectangle 2">
            <a:extLst>
              <a:ext uri="{FF2B5EF4-FFF2-40B4-BE49-F238E27FC236}">
                <a16:creationId xmlns:a16="http://schemas.microsoft.com/office/drawing/2014/main" id="{9C7B42E3-A05F-42DE-B633-67316B5B8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7028" name="Rectangle 3">
            <a:extLst>
              <a:ext uri="{FF2B5EF4-FFF2-40B4-BE49-F238E27FC236}">
                <a16:creationId xmlns:a16="http://schemas.microsoft.com/office/drawing/2014/main" id="{24A5F62F-FDA9-431C-AB40-66B8EE9D7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7029" name="Rectangle 4">
            <a:extLst>
              <a:ext uri="{FF2B5EF4-FFF2-40B4-BE49-F238E27FC236}">
                <a16:creationId xmlns:a16="http://schemas.microsoft.com/office/drawing/2014/main" id="{2F931347-A419-4AA9-9879-37D48659E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5313" y="590550"/>
            <a:ext cx="6135687" cy="3452813"/>
          </a:xfrm>
          <a:ln/>
        </p:spPr>
      </p:sp>
      <p:sp>
        <p:nvSpPr>
          <p:cNvPr id="257030" name="Rectangle 5">
            <a:extLst>
              <a:ext uri="{FF2B5EF4-FFF2-40B4-BE49-F238E27FC236}">
                <a16:creationId xmlns:a16="http://schemas.microsoft.com/office/drawing/2014/main" id="{0B957D1A-A1AF-4B7D-8793-8A56ED94F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>
            <a:extLst>
              <a:ext uri="{FF2B5EF4-FFF2-40B4-BE49-F238E27FC236}">
                <a16:creationId xmlns:a16="http://schemas.microsoft.com/office/drawing/2014/main" id="{9C6846F5-0AD0-4D83-860A-C377B8270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FA71EC-6365-4ED8-8C06-A078940FE8F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8051" name="Rectangle 2">
            <a:extLst>
              <a:ext uri="{FF2B5EF4-FFF2-40B4-BE49-F238E27FC236}">
                <a16:creationId xmlns:a16="http://schemas.microsoft.com/office/drawing/2014/main" id="{8473FF6B-ACF4-4876-9E93-E326F8405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8052" name="Rectangle 3">
            <a:extLst>
              <a:ext uri="{FF2B5EF4-FFF2-40B4-BE49-F238E27FC236}">
                <a16:creationId xmlns:a16="http://schemas.microsoft.com/office/drawing/2014/main" id="{EFD5AF0C-6FAA-4DE3-B562-79C85B98E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8053" name="Rectangle 4">
            <a:extLst>
              <a:ext uri="{FF2B5EF4-FFF2-40B4-BE49-F238E27FC236}">
                <a16:creationId xmlns:a16="http://schemas.microsoft.com/office/drawing/2014/main" id="{EE3AAEC6-FAF7-4A40-9C4E-60D32E7DD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58054" name="Rectangle 5">
            <a:extLst>
              <a:ext uri="{FF2B5EF4-FFF2-40B4-BE49-F238E27FC236}">
                <a16:creationId xmlns:a16="http://schemas.microsoft.com/office/drawing/2014/main" id="{36A4E7C0-37D2-4513-8281-637C55C44C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>
            <a:extLst>
              <a:ext uri="{FF2B5EF4-FFF2-40B4-BE49-F238E27FC236}">
                <a16:creationId xmlns:a16="http://schemas.microsoft.com/office/drawing/2014/main" id="{A1F2C87A-14F3-4CF3-81D9-933DA8833D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D83126-2C69-4AAB-95B0-FED63B7EB34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9075" name="Rectangle 2">
            <a:extLst>
              <a:ext uri="{FF2B5EF4-FFF2-40B4-BE49-F238E27FC236}">
                <a16:creationId xmlns:a16="http://schemas.microsoft.com/office/drawing/2014/main" id="{4F028B5D-BE8C-4C31-B0D2-72FB6A0F7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9076" name="Rectangle 3">
            <a:extLst>
              <a:ext uri="{FF2B5EF4-FFF2-40B4-BE49-F238E27FC236}">
                <a16:creationId xmlns:a16="http://schemas.microsoft.com/office/drawing/2014/main" id="{5881500A-9ECE-4D11-ADAC-26D251087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9077" name="Rectangle 4">
            <a:extLst>
              <a:ext uri="{FF2B5EF4-FFF2-40B4-BE49-F238E27FC236}">
                <a16:creationId xmlns:a16="http://schemas.microsoft.com/office/drawing/2014/main" id="{740523FD-7EDC-405D-A283-9F12746299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5313" y="590550"/>
            <a:ext cx="6135687" cy="3452813"/>
          </a:xfrm>
          <a:ln/>
        </p:spPr>
      </p:sp>
      <p:sp>
        <p:nvSpPr>
          <p:cNvPr id="259078" name="Rectangle 5">
            <a:extLst>
              <a:ext uri="{FF2B5EF4-FFF2-40B4-BE49-F238E27FC236}">
                <a16:creationId xmlns:a16="http://schemas.microsoft.com/office/drawing/2014/main" id="{A5B34BA4-3803-4D43-9638-962CF83B8C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>
            <a:extLst>
              <a:ext uri="{FF2B5EF4-FFF2-40B4-BE49-F238E27FC236}">
                <a16:creationId xmlns:a16="http://schemas.microsoft.com/office/drawing/2014/main" id="{F231652D-C4F7-44AF-992F-FB521E406E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A95527-D3F5-4C04-9500-6E6A3EDD33B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0099" name="Rectangle 2">
            <a:extLst>
              <a:ext uri="{FF2B5EF4-FFF2-40B4-BE49-F238E27FC236}">
                <a16:creationId xmlns:a16="http://schemas.microsoft.com/office/drawing/2014/main" id="{9D61CD51-FDE5-42DB-864B-5B1DD0E70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0100" name="Rectangle 3">
            <a:extLst>
              <a:ext uri="{FF2B5EF4-FFF2-40B4-BE49-F238E27FC236}">
                <a16:creationId xmlns:a16="http://schemas.microsoft.com/office/drawing/2014/main" id="{AA5D88C5-1F2E-4948-842F-9B6E7CA48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0101" name="Rectangle 4">
            <a:extLst>
              <a:ext uri="{FF2B5EF4-FFF2-40B4-BE49-F238E27FC236}">
                <a16:creationId xmlns:a16="http://schemas.microsoft.com/office/drawing/2014/main" id="{234494B3-4388-4706-B1F3-877C6C120F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60102" name="Rectangle 5">
            <a:extLst>
              <a:ext uri="{FF2B5EF4-FFF2-40B4-BE49-F238E27FC236}">
                <a16:creationId xmlns:a16="http://schemas.microsoft.com/office/drawing/2014/main" id="{F8F00B76-9CEC-4AC8-82D5-1BB95B34BB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>
            <a:extLst>
              <a:ext uri="{FF2B5EF4-FFF2-40B4-BE49-F238E27FC236}">
                <a16:creationId xmlns:a16="http://schemas.microsoft.com/office/drawing/2014/main" id="{592F8B34-137A-45EF-ADED-E7691ED4BB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5BB4C1-1C54-465D-8028-3B255CACC76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1123" name="Rectangle 2">
            <a:extLst>
              <a:ext uri="{FF2B5EF4-FFF2-40B4-BE49-F238E27FC236}">
                <a16:creationId xmlns:a16="http://schemas.microsoft.com/office/drawing/2014/main" id="{44EF262C-AE85-4698-8C30-F50A2DEF9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1124" name="Rectangle 3">
            <a:extLst>
              <a:ext uri="{FF2B5EF4-FFF2-40B4-BE49-F238E27FC236}">
                <a16:creationId xmlns:a16="http://schemas.microsoft.com/office/drawing/2014/main" id="{171C52CF-5D86-4FC3-977D-4846E0834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1125" name="Rectangle 4">
            <a:extLst>
              <a:ext uri="{FF2B5EF4-FFF2-40B4-BE49-F238E27FC236}">
                <a16:creationId xmlns:a16="http://schemas.microsoft.com/office/drawing/2014/main" id="{5F1A47B2-AEE5-4B5F-ACB1-148E768688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488" y="590550"/>
            <a:ext cx="4605337" cy="3452813"/>
          </a:xfrm>
          <a:ln/>
        </p:spPr>
      </p:sp>
      <p:sp>
        <p:nvSpPr>
          <p:cNvPr id="261126" name="Rectangle 5">
            <a:extLst>
              <a:ext uri="{FF2B5EF4-FFF2-40B4-BE49-F238E27FC236}">
                <a16:creationId xmlns:a16="http://schemas.microsoft.com/office/drawing/2014/main" id="{5E000EA1-EA28-41F6-8D78-9F1B15F20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>
            <a:extLst>
              <a:ext uri="{FF2B5EF4-FFF2-40B4-BE49-F238E27FC236}">
                <a16:creationId xmlns:a16="http://schemas.microsoft.com/office/drawing/2014/main" id="{98B9C284-5CD3-4E30-B9C8-9C704C27C6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88808A-B103-471B-800F-162EF77E669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2147" name="Rectangle 2">
            <a:extLst>
              <a:ext uri="{FF2B5EF4-FFF2-40B4-BE49-F238E27FC236}">
                <a16:creationId xmlns:a16="http://schemas.microsoft.com/office/drawing/2014/main" id="{678290CC-F95B-4F15-9BE5-B6F614859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-1588"/>
            <a:ext cx="3176587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2148" name="Rectangle 3">
            <a:extLst>
              <a:ext uri="{FF2B5EF4-FFF2-40B4-BE49-F238E27FC236}">
                <a16:creationId xmlns:a16="http://schemas.microsoft.com/office/drawing/2014/main" id="{B3C3750B-97B2-4918-9EB6-B5E975FF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1588"/>
            <a:ext cx="3171825" cy="4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2149" name="Rectangle 4">
            <a:extLst>
              <a:ext uri="{FF2B5EF4-FFF2-40B4-BE49-F238E27FC236}">
                <a16:creationId xmlns:a16="http://schemas.microsoft.com/office/drawing/2014/main" id="{5182DE76-8694-472C-9711-A32EB33090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5313" y="590550"/>
            <a:ext cx="6135687" cy="3452813"/>
          </a:xfrm>
          <a:ln/>
        </p:spPr>
      </p:sp>
      <p:sp>
        <p:nvSpPr>
          <p:cNvPr id="262150" name="Rectangle 5">
            <a:extLst>
              <a:ext uri="{FF2B5EF4-FFF2-40B4-BE49-F238E27FC236}">
                <a16:creationId xmlns:a16="http://schemas.microsoft.com/office/drawing/2014/main" id="{9383597E-2119-4DF6-A8C7-7457FB08A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197350"/>
            <a:ext cx="5505450" cy="4524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3" tIns="46566" rIns="93133" bIns="46566"/>
          <a:lstStyle/>
          <a:p>
            <a:pPr eaLnBrk="1" hangingPunct="1"/>
            <a:endParaRPr lang="en-US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46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3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75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0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3/2/2024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3/2/2024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0" y="12177"/>
            <a:ext cx="12192000" cy="667415"/>
          </a:xfrm>
        </p:spPr>
        <p:txBody>
          <a:bodyPr>
            <a:normAutofit/>
          </a:bodyPr>
          <a:lstStyle>
            <a:lvl1pPr algn="ctr">
              <a:defRPr sz="3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3/2/2024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3/2/2024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3/2/2024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3/2/2024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3/2/2024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3/2/2024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3691467"/>
            <a:ext cx="9604310" cy="1584227"/>
          </a:xfrm>
        </p:spPr>
        <p:txBody>
          <a:bodyPr>
            <a:noAutofit/>
          </a:bodyPr>
          <a:lstStyle/>
          <a:p>
            <a:pPr algn="ctr"/>
            <a:r>
              <a:rPr lang="en-US" sz="5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vi-VN" sz="5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5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ỚNG DẪN CẤU HÌNH</a:t>
            </a:r>
            <a:br>
              <a:rPr lang="en-US" sz="5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FIREWALL CISCO ASA</a:t>
            </a:r>
            <a:endParaRPr lang="en-US" sz="5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70C0"/>
                </a:solidFill>
              </a:rPr>
              <a:t>Nguyễn Văn Bình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20B7E-824A-43C9-BDED-272EFAC6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32" y="529166"/>
            <a:ext cx="5138503" cy="28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Cisco ASA Security Services Module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974A91AB-6A0D-4D21-8A44-2B7DD3210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38" y="1973262"/>
            <a:ext cx="3660775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>
            <a:extLst>
              <a:ext uri="{FF2B5EF4-FFF2-40B4-BE49-F238E27FC236}">
                <a16:creationId xmlns:a16="http://schemas.microsoft.com/office/drawing/2014/main" id="{DBC6FB4C-246C-4AA0-81FD-87418E7A1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138" y="1643062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High-performance module </a:t>
            </a:r>
            <a:b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designed to provide additional </a:t>
            </a:r>
            <a:b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security services</a:t>
            </a:r>
          </a:p>
          <a:p>
            <a:pPr marL="342900" marR="0" lvl="1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Diskless (Flash-based) </a:t>
            </a:r>
            <a:b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design for improved reliability</a:t>
            </a:r>
          </a:p>
          <a:p>
            <a:pPr marL="342900" marR="0" lvl="1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Gigabit Ethernet port for </a:t>
            </a:r>
            <a:b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out-of-band management</a:t>
            </a:r>
          </a:p>
        </p:txBody>
      </p:sp>
    </p:spTree>
    <p:extLst>
      <p:ext uri="{BB962C8B-B14F-4D97-AF65-F5344CB8AC3E}">
        <p14:creationId xmlns:p14="http://schemas.microsoft.com/office/powerpoint/2010/main" val="25442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Four-Port Gigabit Ethernet SSM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42" name="Picture 57" descr="4GE">
            <a:extLst>
              <a:ext uri="{FF2B5EF4-FFF2-40B4-BE49-F238E27FC236}">
                <a16:creationId xmlns:a16="http://schemas.microsoft.com/office/drawing/2014/main" id="{96181B1B-A4C1-43D1-840D-5A312697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7" y="2722563"/>
            <a:ext cx="78962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Line 63">
            <a:extLst>
              <a:ext uri="{FF2B5EF4-FFF2-40B4-BE49-F238E27FC236}">
                <a16:creationId xmlns:a16="http://schemas.microsoft.com/office/drawing/2014/main" id="{B57AF824-691C-48C0-BE26-9D8B9DD96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4587" y="2578100"/>
            <a:ext cx="0" cy="10144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44" name="Line 62">
            <a:extLst>
              <a:ext uri="{FF2B5EF4-FFF2-40B4-BE49-F238E27FC236}">
                <a16:creationId xmlns:a16="http://schemas.microsoft.com/office/drawing/2014/main" id="{A3857F19-1350-4679-844A-6C0DD72DF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4237" y="1695450"/>
            <a:ext cx="0" cy="1909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45" name="Line 61">
            <a:extLst>
              <a:ext uri="{FF2B5EF4-FFF2-40B4-BE49-F238E27FC236}">
                <a16:creationId xmlns:a16="http://schemas.microsoft.com/office/drawing/2014/main" id="{9AC82533-B1E1-4007-8E74-C57F47A46C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7999" y="2624138"/>
            <a:ext cx="4763" cy="9080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46" name="Line 60">
            <a:extLst>
              <a:ext uri="{FF2B5EF4-FFF2-40B4-BE49-F238E27FC236}">
                <a16:creationId xmlns:a16="http://schemas.microsoft.com/office/drawing/2014/main" id="{68E6439A-CED6-4AF6-9050-D36E50260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5874" y="1687513"/>
            <a:ext cx="6350" cy="1863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47" name="Freeform 59">
            <a:extLst>
              <a:ext uri="{FF2B5EF4-FFF2-40B4-BE49-F238E27FC236}">
                <a16:creationId xmlns:a16="http://schemas.microsoft.com/office/drawing/2014/main" id="{8AB40C15-560D-480E-8719-14D61704E3C7}"/>
              </a:ext>
            </a:extLst>
          </p:cNvPr>
          <p:cNvSpPr>
            <a:spLocks/>
          </p:cNvSpPr>
          <p:nvPr/>
        </p:nvSpPr>
        <p:spPr bwMode="auto">
          <a:xfrm flipV="1">
            <a:off x="6415087" y="4602163"/>
            <a:ext cx="2611437" cy="282575"/>
          </a:xfrm>
          <a:custGeom>
            <a:avLst/>
            <a:gdLst>
              <a:gd name="T0" fmla="*/ 0 w 432"/>
              <a:gd name="T1" fmla="*/ 2147483647 h 240"/>
              <a:gd name="T2" fmla="*/ 0 w 432"/>
              <a:gd name="T3" fmla="*/ 0 h 240"/>
              <a:gd name="T4" fmla="*/ 2147483647 w 432"/>
              <a:gd name="T5" fmla="*/ 0 h 240"/>
              <a:gd name="T6" fmla="*/ 2147483647 w 432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240"/>
              <a:gd name="T14" fmla="*/ 432 w 43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240">
                <a:moveTo>
                  <a:pt x="0" y="240"/>
                </a:moveTo>
                <a:lnTo>
                  <a:pt x="0" y="0"/>
                </a:lnTo>
                <a:lnTo>
                  <a:pt x="432" y="0"/>
                </a:lnTo>
                <a:lnTo>
                  <a:pt x="432" y="24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124" tIns="41061" rIns="82124" bIns="4106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48" name="Freeform 58">
            <a:extLst>
              <a:ext uri="{FF2B5EF4-FFF2-40B4-BE49-F238E27FC236}">
                <a16:creationId xmlns:a16="http://schemas.microsoft.com/office/drawing/2014/main" id="{88B0E4FC-2F13-4A93-8097-71296BE5C96C}"/>
              </a:ext>
            </a:extLst>
          </p:cNvPr>
          <p:cNvSpPr>
            <a:spLocks/>
          </p:cNvSpPr>
          <p:nvPr/>
        </p:nvSpPr>
        <p:spPr bwMode="auto">
          <a:xfrm flipV="1">
            <a:off x="3087687" y="4602163"/>
            <a:ext cx="2611437" cy="282575"/>
          </a:xfrm>
          <a:custGeom>
            <a:avLst/>
            <a:gdLst>
              <a:gd name="T0" fmla="*/ 0 w 432"/>
              <a:gd name="T1" fmla="*/ 2147483647 h 240"/>
              <a:gd name="T2" fmla="*/ 0 w 432"/>
              <a:gd name="T3" fmla="*/ 0 h 240"/>
              <a:gd name="T4" fmla="*/ 2147483647 w 432"/>
              <a:gd name="T5" fmla="*/ 0 h 240"/>
              <a:gd name="T6" fmla="*/ 2147483647 w 432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240"/>
              <a:gd name="T14" fmla="*/ 432 w 43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240">
                <a:moveTo>
                  <a:pt x="0" y="240"/>
                </a:moveTo>
                <a:lnTo>
                  <a:pt x="0" y="0"/>
                </a:lnTo>
                <a:lnTo>
                  <a:pt x="432" y="0"/>
                </a:lnTo>
                <a:lnTo>
                  <a:pt x="432" y="24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124" tIns="41061" rIns="82124" bIns="4106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49" name="Text Box 25">
            <a:extLst>
              <a:ext uri="{FF2B5EF4-FFF2-40B4-BE49-F238E27FC236}">
                <a16:creationId xmlns:a16="http://schemas.microsoft.com/office/drawing/2014/main" id="{A197B3CF-4269-43EE-8238-BCC1F0031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880" y="1105148"/>
            <a:ext cx="1210589" cy="618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RJ-45 link</a:t>
            </a:r>
          </a:p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LED</a:t>
            </a:r>
          </a:p>
        </p:txBody>
      </p:sp>
      <p:sp>
        <p:nvSpPr>
          <p:cNvPr id="50" name="Text Box 28">
            <a:extLst>
              <a:ext uri="{FF2B5EF4-FFF2-40B4-BE49-F238E27FC236}">
                <a16:creationId xmlns:a16="http://schemas.microsoft.com/office/drawing/2014/main" id="{7DBFD29B-B2B9-4990-8345-E0A74E27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6240" y="1818122"/>
            <a:ext cx="813044" cy="88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RJ-45</a:t>
            </a:r>
          </a:p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speed</a:t>
            </a:r>
          </a:p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LED</a:t>
            </a:r>
          </a:p>
        </p:txBody>
      </p:sp>
      <p:sp>
        <p:nvSpPr>
          <p:cNvPr id="51" name="Text Box 31">
            <a:extLst>
              <a:ext uri="{FF2B5EF4-FFF2-40B4-BE49-F238E27FC236}">
                <a16:creationId xmlns:a16="http://schemas.microsoft.com/office/drawing/2014/main" id="{220BC55A-3E1F-4980-B67E-C41BB7D30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6283" y="1105148"/>
            <a:ext cx="1039708" cy="618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SFP link</a:t>
            </a:r>
          </a:p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LED</a:t>
            </a:r>
          </a:p>
        </p:txBody>
      </p:sp>
      <p:sp>
        <p:nvSpPr>
          <p:cNvPr id="52" name="Text Box 33">
            <a:extLst>
              <a:ext uri="{FF2B5EF4-FFF2-40B4-BE49-F238E27FC236}">
                <a16:creationId xmlns:a16="http://schemas.microsoft.com/office/drawing/2014/main" id="{A377C984-11E9-4C5B-B957-4493406D1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5065" y="1756210"/>
            <a:ext cx="813044" cy="88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SFP</a:t>
            </a:r>
          </a:p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speed</a:t>
            </a:r>
          </a:p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LED</a:t>
            </a:r>
          </a:p>
        </p:txBody>
      </p:sp>
      <p:sp>
        <p:nvSpPr>
          <p:cNvPr id="53" name="Text Box 35">
            <a:extLst>
              <a:ext uri="{FF2B5EF4-FFF2-40B4-BE49-F238E27FC236}">
                <a16:creationId xmlns:a16="http://schemas.microsoft.com/office/drawing/2014/main" id="{45D14FFE-CBF0-43F0-AFD1-E7267A320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071" y="5504110"/>
            <a:ext cx="800220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RJ-45</a:t>
            </a:r>
          </a:p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ports</a:t>
            </a:r>
          </a:p>
        </p:txBody>
      </p:sp>
      <p:sp>
        <p:nvSpPr>
          <p:cNvPr id="54" name="Text Box 36">
            <a:extLst>
              <a:ext uri="{FF2B5EF4-FFF2-40B4-BE49-F238E27FC236}">
                <a16:creationId xmlns:a16="http://schemas.microsoft.com/office/drawing/2014/main" id="{4BA6D22C-C505-4DFE-B6F4-54DB3A3D3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8691" y="5504110"/>
            <a:ext cx="838692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Power</a:t>
            </a:r>
          </a:p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LED</a:t>
            </a:r>
          </a:p>
        </p:txBody>
      </p:sp>
      <p:sp>
        <p:nvSpPr>
          <p:cNvPr id="55" name="Text Box 37">
            <a:extLst>
              <a:ext uri="{FF2B5EF4-FFF2-40B4-BE49-F238E27FC236}">
                <a16:creationId xmlns:a16="http://schemas.microsoft.com/office/drawing/2014/main" id="{5085DEBD-CCE7-4A8F-A319-C4C211629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160" y="5088185"/>
            <a:ext cx="838691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Status</a:t>
            </a:r>
          </a:p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LED</a:t>
            </a:r>
          </a:p>
        </p:txBody>
      </p:sp>
      <p:sp>
        <p:nvSpPr>
          <p:cNvPr id="56" name="Text Box 38">
            <a:extLst>
              <a:ext uri="{FF2B5EF4-FFF2-40B4-BE49-F238E27FC236}">
                <a16:creationId xmlns:a16="http://schemas.microsoft.com/office/drawing/2014/main" id="{CB67AD79-425E-452B-8544-98D597E49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0099" y="5415210"/>
            <a:ext cx="697627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SFP</a:t>
            </a:r>
          </a:p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ports</a:t>
            </a:r>
          </a:p>
        </p:txBody>
      </p:sp>
      <p:sp>
        <p:nvSpPr>
          <p:cNvPr id="57" name="Line 39">
            <a:extLst>
              <a:ext uri="{FF2B5EF4-FFF2-40B4-BE49-F238E27FC236}">
                <a16:creationId xmlns:a16="http://schemas.microsoft.com/office/drawing/2014/main" id="{228ED71C-1234-49B2-BB56-DE31DA09F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4149" y="4926013"/>
            <a:ext cx="1588" cy="490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58" name="Line 40">
            <a:extLst>
              <a:ext uri="{FF2B5EF4-FFF2-40B4-BE49-F238E27FC236}">
                <a16:creationId xmlns:a16="http://schemas.microsoft.com/office/drawing/2014/main" id="{C2E2CAE9-81AD-436D-859A-8147B59D6B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5149" y="4933950"/>
            <a:ext cx="1588" cy="4746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59" name="Line 41">
            <a:extLst>
              <a:ext uri="{FF2B5EF4-FFF2-40B4-BE49-F238E27FC236}">
                <a16:creationId xmlns:a16="http://schemas.microsoft.com/office/drawing/2014/main" id="{C76D559D-1D8C-41D0-9A53-13FFF65084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8387" y="4602163"/>
            <a:ext cx="0" cy="476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60" name="Line 42">
            <a:extLst>
              <a:ext uri="{FF2B5EF4-FFF2-40B4-BE49-F238E27FC236}">
                <a16:creationId xmlns:a16="http://schemas.microsoft.com/office/drawing/2014/main" id="{DD7B7E0D-45B2-4DA5-ABFB-6B879DEDAE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9787" y="4602163"/>
            <a:ext cx="0" cy="1014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61" name="Line 27">
            <a:extLst>
              <a:ext uri="{FF2B5EF4-FFF2-40B4-BE49-F238E27FC236}">
                <a16:creationId xmlns:a16="http://schemas.microsoft.com/office/drawing/2014/main" id="{95648742-32AA-4809-B623-666A90BD5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9999" y="1671638"/>
            <a:ext cx="6350" cy="1863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62" name="Line 29">
            <a:extLst>
              <a:ext uri="{FF2B5EF4-FFF2-40B4-BE49-F238E27FC236}">
                <a16:creationId xmlns:a16="http://schemas.microsoft.com/office/drawing/2014/main" id="{515B621A-96A6-4D14-9F7B-838349AD84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72124" y="2608263"/>
            <a:ext cx="4763" cy="908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63" name="Line 32">
            <a:extLst>
              <a:ext uri="{FF2B5EF4-FFF2-40B4-BE49-F238E27FC236}">
                <a16:creationId xmlns:a16="http://schemas.microsoft.com/office/drawing/2014/main" id="{185A1C08-7C50-4F15-99E1-44B73EEB8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8362" y="1679575"/>
            <a:ext cx="0" cy="1909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64" name="Line 34">
            <a:extLst>
              <a:ext uri="{FF2B5EF4-FFF2-40B4-BE49-F238E27FC236}">
                <a16:creationId xmlns:a16="http://schemas.microsoft.com/office/drawing/2014/main" id="{72FA3D35-AEC5-49E8-80F2-E3357FE5B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8712" y="2562225"/>
            <a:ext cx="0" cy="10144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SSM Models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5" name="Picture 15" descr="SSM">
            <a:extLst>
              <a:ext uri="{FF2B5EF4-FFF2-40B4-BE49-F238E27FC236}">
                <a16:creationId xmlns:a16="http://schemas.microsoft.com/office/drawing/2014/main" id="{DA79E9EF-0D20-449C-A34F-B8DC9333C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2286000"/>
            <a:ext cx="5441950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21">
            <a:extLst>
              <a:ext uri="{FF2B5EF4-FFF2-40B4-BE49-F238E27FC236}">
                <a16:creationId xmlns:a16="http://schemas.microsoft.com/office/drawing/2014/main" id="{96DD730E-38E1-4BE4-BD94-B3520BC430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39100" y="3865563"/>
            <a:ext cx="1201738" cy="65087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B81E0697-DBEA-4B81-A430-8151FB852D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48363" y="2519363"/>
            <a:ext cx="1614487" cy="194627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" name="Line 12">
            <a:extLst>
              <a:ext uri="{FF2B5EF4-FFF2-40B4-BE49-F238E27FC236}">
                <a16:creationId xmlns:a16="http://schemas.microsoft.com/office/drawing/2014/main" id="{3CC0B93B-DE0E-4AA3-809B-76DF9C0A11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24550" y="2511425"/>
            <a:ext cx="1614488" cy="19462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9BE7CC96-363C-4624-892D-7D3B6249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7263" y="5397559"/>
            <a:ext cx="1043876" cy="35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FF5827C1-D4CF-426C-956D-B1EF97E5E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788" y="5397559"/>
            <a:ext cx="1043876" cy="35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0C553D0C-1C68-4715-A157-BA1157E34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225" y="2117784"/>
            <a:ext cx="1056700" cy="35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0A01D4F5-C9F8-4E75-8399-38E2E279E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7025" y="3465760"/>
            <a:ext cx="1261884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 and</a:t>
            </a:r>
            <a:b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E11912BE-3F16-41A2-8554-32D1E7D7C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0688" y="4959350"/>
            <a:ext cx="312737" cy="4445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6A459017-73E1-44B3-8F42-E28BEA318B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23225" y="3857625"/>
            <a:ext cx="1201738" cy="6508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2C67A6E2-631D-4E1A-BEB0-B093C3AD26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42188" y="4994275"/>
            <a:ext cx="338137" cy="4127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22154972-0348-4444-A717-3FC5DEAEC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438" y="1543050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143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14300" marR="0" lvl="1" indent="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SSM-10</a:t>
            </a:r>
          </a:p>
          <a:p>
            <a:pPr marL="457200" marR="0" lvl="2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2.0-GHz processor</a:t>
            </a:r>
          </a:p>
          <a:p>
            <a:pPr marL="457200" marR="0" lvl="2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1.0 GB RAM	</a:t>
            </a:r>
          </a:p>
          <a:p>
            <a:pPr marL="114300" marR="0" lvl="1" indent="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SSM-20	</a:t>
            </a:r>
          </a:p>
          <a:p>
            <a:pPr marL="457200" marR="0" lvl="2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2.4-GHz processor</a:t>
            </a:r>
          </a:p>
          <a:p>
            <a:pPr marL="457200" marR="0" lvl="2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2.0 GB RAM</a:t>
            </a:r>
          </a:p>
        </p:txBody>
      </p:sp>
    </p:spTree>
    <p:extLst>
      <p:ext uri="{BB962C8B-B14F-4D97-AF65-F5344CB8AC3E}">
        <p14:creationId xmlns:p14="http://schemas.microsoft.com/office/powerpoint/2010/main" val="346493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PHẦN 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E45C4-238C-46A5-8C60-0A984B41E0A9}"/>
              </a:ext>
            </a:extLst>
          </p:cNvPr>
          <p:cNvSpPr txBox="1"/>
          <p:nvPr/>
        </p:nvSpPr>
        <p:spPr>
          <a:xfrm>
            <a:off x="0" y="2287369"/>
            <a:ext cx="732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</a:rPr>
              <a:t>Getting Started with Cisco Security Appliances</a:t>
            </a:r>
          </a:p>
        </p:txBody>
      </p:sp>
    </p:spTree>
    <p:extLst>
      <p:ext uri="{BB962C8B-B14F-4D97-AF65-F5344CB8AC3E}">
        <p14:creationId xmlns:p14="http://schemas.microsoft.com/office/powerpoint/2010/main" val="165555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Security Appliance Access Modes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17" descr="Laptop">
            <a:extLst>
              <a:ext uri="{FF2B5EF4-FFF2-40B4-BE49-F238E27FC236}">
                <a16:creationId xmlns:a16="http://schemas.microsoft.com/office/drawing/2014/main" id="{ADC1CDA6-1ED6-486D-A028-D0DDF511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663" y="1592263"/>
            <a:ext cx="4872037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15">
            <a:extLst>
              <a:ext uri="{FF2B5EF4-FFF2-40B4-BE49-F238E27FC236}">
                <a16:creationId xmlns:a16="http://schemas.microsoft.com/office/drawing/2014/main" id="{A0881FCC-6F67-4FC4-A936-13A2615953D7}"/>
              </a:ext>
            </a:extLst>
          </p:cNvPr>
          <p:cNvGrpSpPr>
            <a:grpSpLocks/>
          </p:cNvGrpSpPr>
          <p:nvPr/>
        </p:nvGrpSpPr>
        <p:grpSpPr bwMode="auto">
          <a:xfrm rot="-193560">
            <a:off x="6992938" y="1876425"/>
            <a:ext cx="2701925" cy="2387600"/>
            <a:chOff x="3509" y="1074"/>
            <a:chExt cx="1702" cy="1504"/>
          </a:xfrm>
        </p:grpSpPr>
        <p:sp>
          <p:nvSpPr>
            <p:cNvPr id="5" name="Rectangle 117">
              <a:extLst>
                <a:ext uri="{FF2B5EF4-FFF2-40B4-BE49-F238E27FC236}">
                  <a16:creationId xmlns:a16="http://schemas.microsoft.com/office/drawing/2014/main" id="{556F6279-4B67-4136-9BD6-B112D099AA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3862">
              <a:off x="3509" y="1262"/>
              <a:ext cx="1702" cy="1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Box 118">
              <a:extLst>
                <a:ext uri="{FF2B5EF4-FFF2-40B4-BE49-F238E27FC236}">
                  <a16:creationId xmlns:a16="http://schemas.microsoft.com/office/drawing/2014/main" id="{8DDFEA4F-7959-4C5F-BA81-14EB1A81B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3862">
              <a:off x="3614" y="1074"/>
              <a:ext cx="1510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cs typeface="Arial" panose="020B0604020202020204" pitchFamily="34" charset="0"/>
                </a:rPr>
                <a:t>ciscoasa&gt;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cs typeface="Arial" panose="020B0604020202020204" pitchFamily="34" charset="0"/>
                </a:rPr>
                <a:t>ciscoasa#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cs typeface="Arial" panose="020B0604020202020204" pitchFamily="34" charset="0"/>
                </a:rPr>
                <a:t>ciscoasa(config)#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cs typeface="Arial" panose="020B0604020202020204" pitchFamily="34" charset="0"/>
                </a:rPr>
                <a:t>monitor&gt;</a:t>
              </a:r>
            </a:p>
          </p:txBody>
        </p:sp>
      </p:grpSp>
      <p:sp>
        <p:nvSpPr>
          <p:cNvPr id="7" name="Rectangle 114">
            <a:extLst>
              <a:ext uri="{FF2B5EF4-FFF2-40B4-BE49-F238E27FC236}">
                <a16:creationId xmlns:a16="http://schemas.microsoft.com/office/drawing/2014/main" id="{DA069DA3-5020-4A90-BF8D-7AC5DF24C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5973" y="1642269"/>
            <a:ext cx="470058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>
                <a:solidFill>
                  <a:srgbClr val="FF66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CC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Cisco security appliance has four main administrative access modes: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Unprivileged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Privileged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Configuration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Monitor </a:t>
            </a:r>
            <a:b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</a:rPr>
            </a:b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Freeform 209">
            <a:extLst>
              <a:ext uri="{FF2B5EF4-FFF2-40B4-BE49-F238E27FC236}">
                <a16:creationId xmlns:a16="http://schemas.microsoft.com/office/drawing/2014/main" id="{9B02F241-B78D-4774-BA43-44A934D25BD3}"/>
              </a:ext>
            </a:extLst>
          </p:cNvPr>
          <p:cNvSpPr>
            <a:spLocks/>
          </p:cNvSpPr>
          <p:nvPr/>
        </p:nvSpPr>
        <p:spPr bwMode="auto">
          <a:xfrm>
            <a:off x="3292475" y="3663950"/>
            <a:ext cx="3879850" cy="341313"/>
          </a:xfrm>
          <a:custGeom>
            <a:avLst/>
            <a:gdLst>
              <a:gd name="T0" fmla="*/ 0 w 2444"/>
              <a:gd name="T1" fmla="*/ 0 h 304"/>
              <a:gd name="T2" fmla="*/ 2147483647 w 2444"/>
              <a:gd name="T3" fmla="*/ 0 h 304"/>
              <a:gd name="T4" fmla="*/ 2147483647 w 2444"/>
              <a:gd name="T5" fmla="*/ 2147483647 h 304"/>
              <a:gd name="T6" fmla="*/ 2147483647 w 2444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444"/>
              <a:gd name="T13" fmla="*/ 0 h 304"/>
              <a:gd name="T14" fmla="*/ 2444 w 2444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44" h="304">
                <a:moveTo>
                  <a:pt x="0" y="0"/>
                </a:moveTo>
                <a:lnTo>
                  <a:pt x="400" y="0"/>
                </a:lnTo>
                <a:lnTo>
                  <a:pt x="400" y="304"/>
                </a:lnTo>
                <a:lnTo>
                  <a:pt x="2444" y="303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210">
            <a:extLst>
              <a:ext uri="{FF2B5EF4-FFF2-40B4-BE49-F238E27FC236}">
                <a16:creationId xmlns:a16="http://schemas.microsoft.com/office/drawing/2014/main" id="{9B30FF2E-0235-4AE2-926B-5D5B899AAC32}"/>
              </a:ext>
            </a:extLst>
          </p:cNvPr>
          <p:cNvSpPr>
            <a:spLocks/>
          </p:cNvSpPr>
          <p:nvPr/>
        </p:nvSpPr>
        <p:spPr bwMode="auto">
          <a:xfrm>
            <a:off x="3792538" y="2449513"/>
            <a:ext cx="3435350" cy="341312"/>
          </a:xfrm>
          <a:custGeom>
            <a:avLst/>
            <a:gdLst>
              <a:gd name="T0" fmla="*/ 0 w 2164"/>
              <a:gd name="T1" fmla="*/ 0 h 1"/>
              <a:gd name="T2" fmla="*/ 2147483647 w 2164"/>
              <a:gd name="T3" fmla="*/ 0 h 1"/>
              <a:gd name="T4" fmla="*/ 0 60000 65536"/>
              <a:gd name="T5" fmla="*/ 0 60000 65536"/>
              <a:gd name="T6" fmla="*/ 0 w 2164"/>
              <a:gd name="T7" fmla="*/ 0 h 1"/>
              <a:gd name="T8" fmla="*/ 2164 w 2164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4" h="1">
                <a:moveTo>
                  <a:pt x="0" y="0"/>
                </a:moveTo>
                <a:lnTo>
                  <a:pt x="2164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211">
            <a:extLst>
              <a:ext uri="{FF2B5EF4-FFF2-40B4-BE49-F238E27FC236}">
                <a16:creationId xmlns:a16="http://schemas.microsoft.com/office/drawing/2014/main" id="{794616EC-B644-454A-AD59-3C0FB284605D}"/>
              </a:ext>
            </a:extLst>
          </p:cNvPr>
          <p:cNvSpPr>
            <a:spLocks/>
          </p:cNvSpPr>
          <p:nvPr/>
        </p:nvSpPr>
        <p:spPr bwMode="auto">
          <a:xfrm>
            <a:off x="3506788" y="2663825"/>
            <a:ext cx="3670300" cy="341313"/>
          </a:xfrm>
          <a:custGeom>
            <a:avLst/>
            <a:gdLst>
              <a:gd name="T0" fmla="*/ 0 w 2312"/>
              <a:gd name="T1" fmla="*/ 0 h 88"/>
              <a:gd name="T2" fmla="*/ 2147483647 w 2312"/>
              <a:gd name="T3" fmla="*/ 0 h 88"/>
              <a:gd name="T4" fmla="*/ 2147483647 w 2312"/>
              <a:gd name="T5" fmla="*/ 2147483647 h 88"/>
              <a:gd name="T6" fmla="*/ 2147483647 w 2312"/>
              <a:gd name="T7" fmla="*/ 2147483647 h 88"/>
              <a:gd name="T8" fmla="*/ 0 60000 65536"/>
              <a:gd name="T9" fmla="*/ 0 60000 65536"/>
              <a:gd name="T10" fmla="*/ 0 60000 65536"/>
              <a:gd name="T11" fmla="*/ 0 60000 65536"/>
              <a:gd name="T12" fmla="*/ 0 w 2312"/>
              <a:gd name="T13" fmla="*/ 0 h 88"/>
              <a:gd name="T14" fmla="*/ 2312 w 2312"/>
              <a:gd name="T15" fmla="*/ 88 h 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2" h="88">
                <a:moveTo>
                  <a:pt x="0" y="0"/>
                </a:moveTo>
                <a:lnTo>
                  <a:pt x="472" y="0"/>
                </a:lnTo>
                <a:lnTo>
                  <a:pt x="472" y="88"/>
                </a:lnTo>
                <a:lnTo>
                  <a:pt x="2312" y="88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212">
            <a:extLst>
              <a:ext uri="{FF2B5EF4-FFF2-40B4-BE49-F238E27FC236}">
                <a16:creationId xmlns:a16="http://schemas.microsoft.com/office/drawing/2014/main" id="{DC5CF898-1651-414B-9D44-8FF904D446D4}"/>
              </a:ext>
            </a:extLst>
          </p:cNvPr>
          <p:cNvSpPr>
            <a:spLocks/>
          </p:cNvSpPr>
          <p:nvPr/>
        </p:nvSpPr>
        <p:spPr bwMode="auto">
          <a:xfrm>
            <a:off x="3863975" y="3021013"/>
            <a:ext cx="3294063" cy="346075"/>
          </a:xfrm>
          <a:custGeom>
            <a:avLst/>
            <a:gdLst>
              <a:gd name="T0" fmla="*/ 0 w 2075"/>
              <a:gd name="T1" fmla="*/ 0 h 218"/>
              <a:gd name="T2" fmla="*/ 2147483647 w 2075"/>
              <a:gd name="T3" fmla="*/ 0 h 218"/>
              <a:gd name="T4" fmla="*/ 2147483647 w 2075"/>
              <a:gd name="T5" fmla="*/ 2147483647 h 218"/>
              <a:gd name="T6" fmla="*/ 2147483647 w 2075"/>
              <a:gd name="T7" fmla="*/ 2147483647 h 218"/>
              <a:gd name="T8" fmla="*/ 0 60000 65536"/>
              <a:gd name="T9" fmla="*/ 0 60000 65536"/>
              <a:gd name="T10" fmla="*/ 0 60000 65536"/>
              <a:gd name="T11" fmla="*/ 0 60000 65536"/>
              <a:gd name="T12" fmla="*/ 0 w 2075"/>
              <a:gd name="T13" fmla="*/ 0 h 218"/>
              <a:gd name="T14" fmla="*/ 2075 w 2075"/>
              <a:gd name="T15" fmla="*/ 218 h 2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5" h="218">
                <a:moveTo>
                  <a:pt x="0" y="0"/>
                </a:moveTo>
                <a:lnTo>
                  <a:pt x="160" y="0"/>
                </a:lnTo>
                <a:lnTo>
                  <a:pt x="160" y="216"/>
                </a:lnTo>
                <a:lnTo>
                  <a:pt x="2075" y="218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94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Access Privileged Mode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17" name="Text Box 155">
            <a:extLst>
              <a:ext uri="{FF2B5EF4-FFF2-40B4-BE49-F238E27FC236}">
                <a16:creationId xmlns:a16="http://schemas.microsoft.com/office/drawing/2014/main" id="{0BD50822-BACA-4032-9489-C586E634D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118" y="4859338"/>
            <a:ext cx="7734300" cy="103346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ciscoasa&gt; enable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password: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ciscoasa#</a:t>
            </a:r>
          </a:p>
        </p:txBody>
      </p:sp>
      <p:sp>
        <p:nvSpPr>
          <p:cNvPr id="18" name="Text Box 156">
            <a:extLst>
              <a:ext uri="{FF2B5EF4-FFF2-40B4-BE49-F238E27FC236}">
                <a16:creationId xmlns:a16="http://schemas.microsoft.com/office/drawing/2014/main" id="{03FC41AD-23A0-4274-9702-C004059C2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718" y="3633788"/>
            <a:ext cx="7718425" cy="40005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enable [</a:t>
            </a: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priv_level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]</a:t>
            </a:r>
            <a:endParaRPr kumimoji="0" lang="en-US" altLang="en-US" sz="2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19" name="Text Box 157">
            <a:extLst>
              <a:ext uri="{FF2B5EF4-FFF2-40B4-BE49-F238E27FC236}">
                <a16:creationId xmlns:a16="http://schemas.microsoft.com/office/drawing/2014/main" id="{8311EE6A-5BB4-4925-8F5A-004A00DD2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7068" y="3270250"/>
            <a:ext cx="1206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ciscoasa&gt;</a:t>
            </a:r>
          </a:p>
        </p:txBody>
      </p:sp>
      <p:sp>
        <p:nvSpPr>
          <p:cNvPr id="20" name="Rectangle 158">
            <a:extLst>
              <a:ext uri="{FF2B5EF4-FFF2-40B4-BE49-F238E27FC236}">
                <a16:creationId xmlns:a16="http://schemas.microsoft.com/office/drawing/2014/main" id="{64E47F07-A8FB-48AA-8C9D-3C399911C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118" y="4113213"/>
            <a:ext cx="78486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550" tIns="41275" rIns="82550" bIns="41275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>
                <a:solidFill>
                  <a:srgbClr val="FF66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CC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Used to control access to the privileged mode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Enables you to enter other access modes</a:t>
            </a:r>
          </a:p>
        </p:txBody>
      </p:sp>
      <p:sp>
        <p:nvSpPr>
          <p:cNvPr id="21" name="Line 164">
            <a:extLst>
              <a:ext uri="{FF2B5EF4-FFF2-40B4-BE49-F238E27FC236}">
                <a16:creationId xmlns:a16="http://schemas.microsoft.com/office/drawing/2014/main" id="{FE3C624F-A884-4CCF-BEB3-A8C9E57CF955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3915568" y="1560513"/>
            <a:ext cx="44069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22" name="Picture 161" descr="Network_Cloud_Standard">
            <a:extLst>
              <a:ext uri="{FF2B5EF4-FFF2-40B4-BE49-F238E27FC236}">
                <a16:creationId xmlns:a16="http://schemas.microsoft.com/office/drawing/2014/main" id="{AB567C15-D5A4-4373-A66C-7B5CA0C22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293" y="1071563"/>
            <a:ext cx="1698625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55">
            <a:extLst>
              <a:ext uri="{FF2B5EF4-FFF2-40B4-BE49-F238E27FC236}">
                <a16:creationId xmlns:a16="http://schemas.microsoft.com/office/drawing/2014/main" id="{F856831E-9D6B-4924-ADA9-C4AF3AD72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206" y="1344613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57467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24" name="Arc 78">
            <a:extLst>
              <a:ext uri="{FF2B5EF4-FFF2-40B4-BE49-F238E27FC236}">
                <a16:creationId xmlns:a16="http://schemas.microsoft.com/office/drawing/2014/main" id="{6477EC11-1E29-4796-9AD1-865E89A56859}"/>
              </a:ext>
            </a:extLst>
          </p:cNvPr>
          <p:cNvSpPr>
            <a:spLocks/>
          </p:cNvSpPr>
          <p:nvPr/>
        </p:nvSpPr>
        <p:spPr bwMode="auto">
          <a:xfrm rot="10637320" flipH="1">
            <a:off x="6292056" y="1793875"/>
            <a:ext cx="623887" cy="465138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162" descr="PC">
            <a:extLst>
              <a:ext uri="{FF2B5EF4-FFF2-40B4-BE49-F238E27FC236}">
                <a16:creationId xmlns:a16="http://schemas.microsoft.com/office/drawing/2014/main" id="{967BA82E-7C2A-4317-B4A2-C83B8C70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8" y="1276350"/>
            <a:ext cx="636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8" descr="Cisco_ASA5500">
            <a:extLst>
              <a:ext uri="{FF2B5EF4-FFF2-40B4-BE49-F238E27FC236}">
                <a16:creationId xmlns:a16="http://schemas.microsoft.com/office/drawing/2014/main" id="{4DC42846-472B-4B57-9861-AB050156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518" y="1271588"/>
            <a:ext cx="474663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69" descr="Router">
            <a:extLst>
              <a:ext uri="{FF2B5EF4-FFF2-40B4-BE49-F238E27FC236}">
                <a16:creationId xmlns:a16="http://schemas.microsoft.com/office/drawing/2014/main" id="{64C5B5B5-5015-47D5-9DC6-9711BD11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981" y="1330325"/>
            <a:ext cx="6762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70" descr="EndUser_CiscoWorks">
            <a:extLst>
              <a:ext uri="{FF2B5EF4-FFF2-40B4-BE49-F238E27FC236}">
                <a16:creationId xmlns:a16="http://schemas.microsoft.com/office/drawing/2014/main" id="{14CEA6CE-CF56-4025-A7FF-373AF1000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956" y="1690688"/>
            <a:ext cx="1462087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95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fr-FR" sz="3000">
                <a:solidFill>
                  <a:srgbClr val="0070C0"/>
                </a:solidFill>
              </a:rPr>
              <a:t>Access Configuration Mode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10" name="Text Box 1037">
            <a:extLst>
              <a:ext uri="{FF2B5EF4-FFF2-40B4-BE49-F238E27FC236}">
                <a16:creationId xmlns:a16="http://schemas.microsoft.com/office/drawing/2014/main" id="{B567F65C-BBE1-4145-8672-A5070F569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1401763"/>
            <a:ext cx="7718425" cy="40005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configure terminal</a:t>
            </a:r>
            <a:endParaRPr kumimoji="0" lang="en-US" altLang="en-US" sz="2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11" name="Text Box 1038">
            <a:extLst>
              <a:ext uri="{FF2B5EF4-FFF2-40B4-BE49-F238E27FC236}">
                <a16:creationId xmlns:a16="http://schemas.microsoft.com/office/drawing/2014/main" id="{3B15F17D-5374-43C5-AB53-A8D72482D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998538"/>
            <a:ext cx="1200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ciscoasa#</a:t>
            </a:r>
          </a:p>
        </p:txBody>
      </p:sp>
      <p:sp>
        <p:nvSpPr>
          <p:cNvPr id="12" name="Rectangle 1039">
            <a:extLst>
              <a:ext uri="{FF2B5EF4-FFF2-40B4-BE49-F238E27FC236}">
                <a16:creationId xmlns:a16="http://schemas.microsoft.com/office/drawing/2014/main" id="{2AF7AB91-BCD0-4A26-9F5F-ADDA80BD6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1831975"/>
            <a:ext cx="91979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>
                <a:solidFill>
                  <a:srgbClr val="FF66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CC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Used to start configuration mode to enter configuration commands from a terminal</a:t>
            </a:r>
          </a:p>
        </p:txBody>
      </p:sp>
      <p:sp>
        <p:nvSpPr>
          <p:cNvPr id="13" name="Text Box 1040">
            <a:extLst>
              <a:ext uri="{FF2B5EF4-FFF2-40B4-BE49-F238E27FC236}">
                <a16:creationId xmlns:a16="http://schemas.microsoft.com/office/drawing/2014/main" id="{E6AD0AF2-2C14-4586-BC4E-D3C334E36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3649663"/>
            <a:ext cx="7726362" cy="22463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ciscoasa&gt; enable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password: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ciscoasa# configure terminal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ciscoasa(config)# exit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ciscoasa# exit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ciscoasa&gt;</a:t>
            </a:r>
          </a:p>
        </p:txBody>
      </p:sp>
      <p:sp>
        <p:nvSpPr>
          <p:cNvPr id="14" name="Text Box 1041">
            <a:extLst>
              <a:ext uri="{FF2B5EF4-FFF2-40B4-BE49-F238E27FC236}">
                <a16:creationId xmlns:a16="http://schemas.microsoft.com/office/drawing/2014/main" id="{5FEF7D5D-F8C2-4F68-8474-E57CBD0B2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689225"/>
            <a:ext cx="7718425" cy="40005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exit</a:t>
            </a:r>
          </a:p>
        </p:txBody>
      </p:sp>
      <p:sp>
        <p:nvSpPr>
          <p:cNvPr id="15" name="Text Box 1042">
            <a:extLst>
              <a:ext uri="{FF2B5EF4-FFF2-40B4-BE49-F238E27FC236}">
                <a16:creationId xmlns:a16="http://schemas.microsoft.com/office/drawing/2014/main" id="{EAB86E16-4171-420C-91F6-9294F3171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274888"/>
            <a:ext cx="1200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ciscoasa#</a:t>
            </a:r>
          </a:p>
        </p:txBody>
      </p:sp>
      <p:sp>
        <p:nvSpPr>
          <p:cNvPr id="16" name="Rectangle 1043">
            <a:extLst>
              <a:ext uri="{FF2B5EF4-FFF2-40B4-BE49-F238E27FC236}">
                <a16:creationId xmlns:a16="http://schemas.microsoft.com/office/drawing/2014/main" id="{80980F4D-1D3E-4DBD-9860-7129426D7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38" y="3141663"/>
            <a:ext cx="61118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defTabSz="814388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Used to exit from an access mode</a:t>
            </a:r>
          </a:p>
        </p:txBody>
      </p:sp>
    </p:spTree>
    <p:extLst>
      <p:ext uri="{BB962C8B-B14F-4D97-AF65-F5344CB8AC3E}">
        <p14:creationId xmlns:p14="http://schemas.microsoft.com/office/powerpoint/2010/main" val="39747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Viewing and Saving Your Configuration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FDC9BE2-9F99-42C2-8B14-166E35990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35125"/>
            <a:ext cx="3556000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>
                <a:solidFill>
                  <a:srgbClr val="FF66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CC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following commands enable you to view your configuration:</a:t>
            </a: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Show running-config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Show startup-config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following commands enable you to save your configuration: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copy run start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write memory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370F15-F7E2-488D-BC13-DEF744E0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3124200"/>
            <a:ext cx="1168400" cy="863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C30610-A8FC-4D38-B0BA-D3A066ACF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3136900"/>
            <a:ext cx="1168400" cy="8509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BAA6B8E-C0F9-412D-B6E5-E1A7FC30D4B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10350" y="4064000"/>
            <a:ext cx="1441450" cy="406400"/>
            <a:chOff x="2688" y="1312"/>
            <a:chExt cx="876" cy="224"/>
          </a:xfrm>
        </p:grpSpPr>
        <p:sp>
          <p:nvSpPr>
            <p:cNvPr id="7" name="Arc 7">
              <a:extLst>
                <a:ext uri="{FF2B5EF4-FFF2-40B4-BE49-F238E27FC236}">
                  <a16:creationId xmlns:a16="http://schemas.microsoft.com/office/drawing/2014/main" id="{74911EFF-2DFD-440B-A472-8D06C8F1CCF0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688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c 8">
              <a:extLst>
                <a:ext uri="{FF2B5EF4-FFF2-40B4-BE49-F238E27FC236}">
                  <a16:creationId xmlns:a16="http://schemas.microsoft.com/office/drawing/2014/main" id="{95A88CC5-E07C-4F44-9A25-B7E109B4FEE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124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 Box 9">
            <a:extLst>
              <a:ext uri="{FF2B5EF4-FFF2-40B4-BE49-F238E27FC236}">
                <a16:creationId xmlns:a16="http://schemas.microsoft.com/office/drawing/2014/main" id="{DB0B9D9B-6E08-4AE0-A466-42033CB94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900" y="2243138"/>
            <a:ext cx="476885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save configuration changes: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copy run start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D9AF6664-6174-46DF-AAFF-006F9DA62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175" y="3168650"/>
            <a:ext cx="89852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running-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64746E51-1D97-4801-BB69-F8D28C909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3155950"/>
            <a:ext cx="84455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startup-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(saved)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D6488D5E-719E-4A05-BEEA-B54BD53C2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4488" y="3219450"/>
            <a:ext cx="1423987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Configuration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8702415F-7B9A-42E1-8ECE-8EB6BFFCC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2675" y="3340100"/>
            <a:ext cx="495300" cy="304800"/>
          </a:xfrm>
          <a:prstGeom prst="leftArrow">
            <a:avLst>
              <a:gd name="adj1" fmla="val 50000"/>
              <a:gd name="adj2" fmla="val 40625"/>
            </a:avLst>
          </a:prstGeom>
          <a:solidFill>
            <a:srgbClr val="99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27D9C2D3-A338-44EB-9FD6-3D88F1630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200" y="2870200"/>
            <a:ext cx="4775200" cy="18923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Erase</a:t>
            </a:r>
            <a:r>
              <a:rPr lang="en-US" sz="3000">
                <a:solidFill>
                  <a:srgbClr val="0070C0"/>
                </a:solidFill>
              </a:rPr>
              <a:t> Startup Configuration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53F02B82-34DA-4BD6-BB94-75F36460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3351491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ciscoasa#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0BACB68-F665-4BE8-9EB1-444098D54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3760788"/>
            <a:ext cx="7623175" cy="40005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lang="en-US" altLang="en-US" sz="2000" kern="0">
                <a:solidFill>
                  <a:srgbClr val="000000"/>
                </a:solidFill>
                <a:latin typeface="Courier New" panose="02070309020205020404" pitchFamily="49" charset="0"/>
              </a:rPr>
              <a:t>write erase</a:t>
            </a:r>
            <a:endParaRPr kumimoji="0" lang="en-US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5957DFC-55B6-47D3-BB5E-690DF7AF9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866900"/>
            <a:ext cx="1168400" cy="12573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37DC47C-ED0B-4501-A61A-8AD7966D2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700" y="1879600"/>
            <a:ext cx="1168400" cy="12573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F240D9F3-A072-461B-9D95-BD6BFEB92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4538" y="1063625"/>
            <a:ext cx="4387850" cy="35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Clear the </a:t>
            </a:r>
            <a:r>
              <a:rPr lang="en-US" altLang="en-US" kern="0">
                <a:solidFill>
                  <a:srgbClr val="000000"/>
                </a:solidFill>
              </a:rPr>
              <a:t>Startup </a:t>
            </a: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configuration: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9410B99A-BAE0-4085-99A7-0ED5B2B53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2675" y="1887538"/>
            <a:ext cx="993775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running-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(default)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0BE060F3-1F69-4FBF-8862-3BDF1016A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775" y="1874838"/>
            <a:ext cx="9302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startup-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C00E570A-B625-4095-9FEC-6B13CF912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3799" y="1414361"/>
            <a:ext cx="0" cy="46047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33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Reload the Configuration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3D97A63-6DD4-4E01-A58E-960EBD2D9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471738"/>
            <a:ext cx="76073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>
                <a:solidFill>
                  <a:srgbClr val="FF66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CC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Reboots the security appliance and reloads the configuration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Allows scheduled reboots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B5E20B1-CBB8-430E-9550-7D8C8D935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075" y="3971925"/>
            <a:ext cx="7848600" cy="133985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ciscoasa# reload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Proceed with reload?[confirm] y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Rebooting... 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1792CA23-E301-4E0E-A35D-5CFE30FAD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503363"/>
            <a:ext cx="7748588" cy="94456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reload [at </a:t>
            </a: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hh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:</a:t>
            </a: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mm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 [</a:t>
            </a: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month day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 | </a:t>
            </a: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day month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]] [cancel] [in [</a:t>
            </a: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hh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:]</a:t>
            </a: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mm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] [max-hold-time [</a:t>
            </a: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hh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:]</a:t>
            </a: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mm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] [noconfirm] [quick] [reason </a:t>
            </a: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text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] [save-config]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F07F8D52-E0D5-4C55-AB92-28A15372B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098550"/>
            <a:ext cx="2503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ciscoasa#</a:t>
            </a:r>
          </a:p>
        </p:txBody>
      </p:sp>
    </p:spTree>
    <p:extLst>
      <p:ext uri="{BB962C8B-B14F-4D97-AF65-F5344CB8AC3E}">
        <p14:creationId xmlns:p14="http://schemas.microsoft.com/office/powerpoint/2010/main" val="4444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PHẦN 1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E45C4-238C-46A5-8C60-0A984B41E0A9}"/>
              </a:ext>
            </a:extLst>
          </p:cNvPr>
          <p:cNvSpPr txBox="1"/>
          <p:nvPr/>
        </p:nvSpPr>
        <p:spPr>
          <a:xfrm>
            <a:off x="0" y="2287369"/>
            <a:ext cx="732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+mj-ea"/>
                <a:cs typeface="+mj-cs"/>
              </a:rPr>
              <a:t>Cisco Security Appliances </a:t>
            </a:r>
          </a:p>
          <a:p>
            <a:pPr algn="ctr"/>
            <a: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+mj-ea"/>
                <a:cs typeface="+mj-cs"/>
              </a:rPr>
              <a:t>Overview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Displaying Stored Files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B0BAC89-4DF6-4229-977A-5B4366B65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3714750"/>
            <a:ext cx="62928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>
                <a:solidFill>
                  <a:srgbClr val="FF66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CC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Display the directory contents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AB92D034-F503-40BD-AEDB-509A6C4B1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313" y="2767013"/>
            <a:ext cx="2503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ciscoasa#</a:t>
            </a:r>
          </a:p>
        </p:txBody>
      </p:sp>
      <p:sp>
        <p:nvSpPr>
          <p:cNvPr id="5" name="Text Box 72">
            <a:extLst>
              <a:ext uri="{FF2B5EF4-FFF2-40B4-BE49-F238E27FC236}">
                <a16:creationId xmlns:a16="http://schemas.microsoft.com/office/drawing/2014/main" id="{078A1A8A-6AD7-4C65-B43A-64E7CDB45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2588" y="2078038"/>
            <a:ext cx="7508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disk0: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disk1:</a:t>
            </a:r>
          </a:p>
        </p:txBody>
      </p:sp>
      <p:sp>
        <p:nvSpPr>
          <p:cNvPr id="6" name="Text Box 73">
            <a:extLst>
              <a:ext uri="{FF2B5EF4-FFF2-40B4-BE49-F238E27FC236}">
                <a16:creationId xmlns:a16="http://schemas.microsoft.com/office/drawing/2014/main" id="{91F24FA8-46A3-43AA-BAE3-C6439677B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3788" y="4025900"/>
            <a:ext cx="7751762" cy="1520825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ciscoasa# dir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Directory of disk0:/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8      -rw-  8202240     13:37:33 Jul 28 2006  asa721-k8.bin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1264   -rw-  5539756     13:21:13 Jul 28 2006  asdm-521.bin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62947328 bytes total (49152000 bytes free)</a:t>
            </a:r>
          </a:p>
        </p:txBody>
      </p:sp>
      <p:sp>
        <p:nvSpPr>
          <p:cNvPr id="7" name="Text Box 74">
            <a:extLst>
              <a:ext uri="{FF2B5EF4-FFF2-40B4-BE49-F238E27FC236}">
                <a16:creationId xmlns:a16="http://schemas.microsoft.com/office/drawing/2014/main" id="{CA2908F1-52E0-4DDE-95B4-0076C921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0" y="3081338"/>
            <a:ext cx="7743825" cy="5842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dir [/all] [/recursive] [all-filesystems] [disk0: | disk1: | flash: </a:t>
            </a:r>
            <a:r>
              <a:rPr kumimoji="0" lang="en-US" altLang="en-US" sz="16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| </a:t>
            </a: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 panose="020B0604020202020204" pitchFamily="34" charset="0"/>
              </a:rPr>
              <a:t>system:]</a:t>
            </a:r>
          </a:p>
        </p:txBody>
      </p:sp>
      <p:sp>
        <p:nvSpPr>
          <p:cNvPr id="8" name="Line 69">
            <a:extLst>
              <a:ext uri="{FF2B5EF4-FFF2-40B4-BE49-F238E27FC236}">
                <a16:creationId xmlns:a16="http://schemas.microsoft.com/office/drawing/2014/main" id="{BC8BC83E-4D6B-45CE-B1ED-5A2BAAA863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2000" y="1751013"/>
            <a:ext cx="376238" cy="3190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9" name="Line 75">
            <a:extLst>
              <a:ext uri="{FF2B5EF4-FFF2-40B4-BE49-F238E27FC236}">
                <a16:creationId xmlns:a16="http://schemas.microsoft.com/office/drawing/2014/main" id="{7E39CCFE-BCCB-4974-B9A3-7F06BA313A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0713" y="1517650"/>
            <a:ext cx="3600450" cy="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0" name="Picture 79" descr="Network_Cloud_Standard">
            <a:extLst>
              <a:ext uri="{FF2B5EF4-FFF2-40B4-BE49-F238E27FC236}">
                <a16:creationId xmlns:a16="http://schemas.microsoft.com/office/drawing/2014/main" id="{48DF547F-12FD-437E-99BD-A2D75D72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13" y="1111250"/>
            <a:ext cx="153828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0" descr="File-Application_Server">
            <a:extLst>
              <a:ext uri="{FF2B5EF4-FFF2-40B4-BE49-F238E27FC236}">
                <a16:creationId xmlns:a16="http://schemas.microsoft.com/office/drawing/2014/main" id="{9E8E7FA0-D399-4D57-98CD-012A5157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1250950"/>
            <a:ext cx="442913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83">
            <a:extLst>
              <a:ext uri="{FF2B5EF4-FFF2-40B4-BE49-F238E27FC236}">
                <a16:creationId xmlns:a16="http://schemas.microsoft.com/office/drawing/2014/main" id="{950FEE2A-65F6-4F01-AB96-44568227A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1341438"/>
            <a:ext cx="1036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13" name="Picture 84" descr="Cisco_ASA5500">
            <a:extLst>
              <a:ext uri="{FF2B5EF4-FFF2-40B4-BE49-F238E27FC236}">
                <a16:creationId xmlns:a16="http://schemas.microsoft.com/office/drawing/2014/main" id="{17290D18-873D-42A3-A94C-F9391FAD8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298575"/>
            <a:ext cx="4937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5" descr="Router">
            <a:extLst>
              <a:ext uri="{FF2B5EF4-FFF2-40B4-BE49-F238E27FC236}">
                <a16:creationId xmlns:a16="http://schemas.microsoft.com/office/drawing/2014/main" id="{70878133-037F-4784-86BA-01F90FFF7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1366838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0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show commands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D7E6D1-A63D-4500-9C56-427C44D59D7B}"/>
              </a:ext>
            </a:extLst>
          </p:cNvPr>
          <p:cNvSpPr/>
          <p:nvPr/>
        </p:nvSpPr>
        <p:spPr>
          <a:xfrm>
            <a:off x="769929" y="1273850"/>
            <a:ext cx="34464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show run interface</a:t>
            </a:r>
          </a:p>
          <a:p>
            <a:r>
              <a:rPr lang="en-US" altLang="en-US"/>
              <a:t>show interface</a:t>
            </a:r>
          </a:p>
          <a:p>
            <a:r>
              <a:rPr lang="en-US" altLang="en-US"/>
              <a:t>Show interface ip brief</a:t>
            </a:r>
          </a:p>
          <a:p>
            <a:r>
              <a:rPr lang="en-US" altLang="en-US"/>
              <a:t>show memory</a:t>
            </a:r>
          </a:p>
          <a:p>
            <a:r>
              <a:rPr lang="en-US" altLang="en-US"/>
              <a:t>show cpu usage</a:t>
            </a:r>
          </a:p>
          <a:p>
            <a:r>
              <a:rPr lang="en-US" altLang="en-US"/>
              <a:t>show version</a:t>
            </a:r>
          </a:p>
          <a:p>
            <a:r>
              <a:rPr lang="en-US" altLang="en-US"/>
              <a:t>show ip address</a:t>
            </a:r>
          </a:p>
          <a:p>
            <a:r>
              <a:rPr lang="en-US" altLang="en-US"/>
              <a:t>show nameif</a:t>
            </a:r>
          </a:p>
          <a:p>
            <a:r>
              <a:rPr lang="en-US" altLang="en-US"/>
              <a:t>show run nat</a:t>
            </a:r>
          </a:p>
          <a:p>
            <a:r>
              <a:rPr lang="en-US" altLang="en-US"/>
              <a:t>show run global</a:t>
            </a:r>
          </a:p>
          <a:p>
            <a:r>
              <a:rPr lang="en-US" altLang="en-US"/>
              <a:t>show xlate</a:t>
            </a:r>
          </a:p>
          <a:p>
            <a:r>
              <a:rPr lang="en-US" altLang="en-US"/>
              <a:t>show route </a:t>
            </a:r>
          </a:p>
        </p:txBody>
      </p:sp>
      <p:grpSp>
        <p:nvGrpSpPr>
          <p:cNvPr id="4" name="Group 163">
            <a:extLst>
              <a:ext uri="{FF2B5EF4-FFF2-40B4-BE49-F238E27FC236}">
                <a16:creationId xmlns:a16="http://schemas.microsoft.com/office/drawing/2014/main" id="{65B7BA81-ED1A-4A24-8DFF-E7B78E34058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30750" y="1319213"/>
            <a:ext cx="6546850" cy="355600"/>
            <a:chOff x="2688" y="1312"/>
            <a:chExt cx="876" cy="224"/>
          </a:xfrm>
        </p:grpSpPr>
        <p:sp>
          <p:nvSpPr>
            <p:cNvPr id="5" name="Arc 164">
              <a:extLst>
                <a:ext uri="{FF2B5EF4-FFF2-40B4-BE49-F238E27FC236}">
                  <a16:creationId xmlns:a16="http://schemas.microsoft.com/office/drawing/2014/main" id="{565F844E-9827-496D-A455-7001A1A60F1D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688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en-US" altLang="en-US"/>
            </a:p>
          </p:txBody>
        </p:sp>
        <p:sp>
          <p:nvSpPr>
            <p:cNvPr id="6" name="Arc 165">
              <a:extLst>
                <a:ext uri="{FF2B5EF4-FFF2-40B4-BE49-F238E27FC236}">
                  <a16:creationId xmlns:a16="http://schemas.microsoft.com/office/drawing/2014/main" id="{C58D1C27-4745-4498-BAF1-F8D019E6562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124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en-US" altLang="en-US"/>
            </a:p>
          </p:txBody>
        </p:sp>
      </p:grpSp>
      <p:sp>
        <p:nvSpPr>
          <p:cNvPr id="7" name="Line 166">
            <a:extLst>
              <a:ext uri="{FF2B5EF4-FFF2-40B4-BE49-F238E27FC236}">
                <a16:creationId xmlns:a16="http://schemas.microsoft.com/office/drawing/2014/main" id="{E12C2E4C-4F87-4E4C-8A73-01267372C4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37100" y="1984375"/>
            <a:ext cx="6134100" cy="127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67">
            <a:extLst>
              <a:ext uri="{FF2B5EF4-FFF2-40B4-BE49-F238E27FC236}">
                <a16:creationId xmlns:a16="http://schemas.microsoft.com/office/drawing/2014/main" id="{8418E546-2D85-4D8B-A47A-E0106C17FB0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49988" y="1954213"/>
            <a:ext cx="203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9" name="Rectangle 168">
            <a:extLst>
              <a:ext uri="{FF2B5EF4-FFF2-40B4-BE49-F238E27FC236}">
                <a16:creationId xmlns:a16="http://schemas.microsoft.com/office/drawing/2014/main" id="{FF62FFE9-E096-42AA-B39A-C885FDA1E6D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507163" y="1954213"/>
            <a:ext cx="203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0" name="Freeform 169">
            <a:extLst>
              <a:ext uri="{FF2B5EF4-FFF2-40B4-BE49-F238E27FC236}">
                <a16:creationId xmlns:a16="http://schemas.microsoft.com/office/drawing/2014/main" id="{2F07A439-6B81-4910-A73C-3C0C82EC7693}"/>
              </a:ext>
            </a:extLst>
          </p:cNvPr>
          <p:cNvSpPr>
            <a:spLocks/>
          </p:cNvSpPr>
          <p:nvPr/>
        </p:nvSpPr>
        <p:spPr bwMode="auto">
          <a:xfrm flipH="1">
            <a:off x="10858500" y="1711325"/>
            <a:ext cx="450850" cy="979488"/>
          </a:xfrm>
          <a:custGeom>
            <a:avLst/>
            <a:gdLst>
              <a:gd name="T0" fmla="*/ 0 w 253"/>
              <a:gd name="T1" fmla="*/ 0 h 777"/>
              <a:gd name="T2" fmla="*/ 2147483647 w 253"/>
              <a:gd name="T3" fmla="*/ 0 h 777"/>
              <a:gd name="T4" fmla="*/ 2147483647 w 253"/>
              <a:gd name="T5" fmla="*/ 2147483647 h 777"/>
              <a:gd name="T6" fmla="*/ 0 w 253"/>
              <a:gd name="T7" fmla="*/ 2147483647 h 777"/>
              <a:gd name="T8" fmla="*/ 0 60000 65536"/>
              <a:gd name="T9" fmla="*/ 0 60000 65536"/>
              <a:gd name="T10" fmla="*/ 0 60000 65536"/>
              <a:gd name="T11" fmla="*/ 0 60000 65536"/>
              <a:gd name="T12" fmla="*/ 0 w 253"/>
              <a:gd name="T13" fmla="*/ 0 h 777"/>
              <a:gd name="T14" fmla="*/ 253 w 253"/>
              <a:gd name="T15" fmla="*/ 777 h 7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" h="777">
                <a:moveTo>
                  <a:pt x="0" y="0"/>
                </a:moveTo>
                <a:lnTo>
                  <a:pt x="252" y="0"/>
                </a:lnTo>
                <a:lnTo>
                  <a:pt x="252" y="776"/>
                </a:lnTo>
                <a:lnTo>
                  <a:pt x="0" y="776"/>
                </a:lnTo>
              </a:path>
            </a:pathLst>
          </a:custGeom>
          <a:noFill/>
          <a:ln w="38100" cap="rnd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1" name="Rectangle 170">
            <a:extLst>
              <a:ext uri="{FF2B5EF4-FFF2-40B4-BE49-F238E27FC236}">
                <a16:creationId xmlns:a16="http://schemas.microsoft.com/office/drawing/2014/main" id="{25142814-81A8-4922-9694-C1E894BE538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945813" y="2009775"/>
            <a:ext cx="83343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 sz="1200">
                <a:solidFill>
                  <a:schemeClr val="bg2"/>
                </a:solidFill>
              </a:rPr>
              <a:t>10.0.1.11</a:t>
            </a:r>
          </a:p>
        </p:txBody>
      </p:sp>
      <p:sp>
        <p:nvSpPr>
          <p:cNvPr id="12" name="Rectangle 171">
            <a:extLst>
              <a:ext uri="{FF2B5EF4-FFF2-40B4-BE49-F238E27FC236}">
                <a16:creationId xmlns:a16="http://schemas.microsoft.com/office/drawing/2014/main" id="{5DB42BD4-2E19-44DD-A17B-156E832A455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960100" y="3019425"/>
            <a:ext cx="8207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 sz="1200">
                <a:solidFill>
                  <a:schemeClr val="bg2"/>
                </a:solidFill>
              </a:rPr>
              <a:t>10.0.1.4</a:t>
            </a:r>
          </a:p>
        </p:txBody>
      </p:sp>
      <p:sp>
        <p:nvSpPr>
          <p:cNvPr id="13" name="Line 172">
            <a:extLst>
              <a:ext uri="{FF2B5EF4-FFF2-40B4-BE49-F238E27FC236}">
                <a16:creationId xmlns:a16="http://schemas.microsoft.com/office/drawing/2014/main" id="{76C685AE-933A-45AD-BD72-6A9041ED8A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600" y="2492375"/>
            <a:ext cx="14970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Text Box 173">
            <a:extLst>
              <a:ext uri="{FF2B5EF4-FFF2-40B4-BE49-F238E27FC236}">
                <a16:creationId xmlns:a16="http://schemas.microsoft.com/office/drawing/2014/main" id="{AFC10EF0-01FA-4776-A9BB-614D788AC6C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899650" y="2195513"/>
            <a:ext cx="9413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1600"/>
              <a:t>10.0.1.X</a:t>
            </a:r>
          </a:p>
        </p:txBody>
      </p:sp>
      <p:sp>
        <p:nvSpPr>
          <p:cNvPr id="15" name="Line 174">
            <a:extLst>
              <a:ext uri="{FF2B5EF4-FFF2-40B4-BE49-F238E27FC236}">
                <a16:creationId xmlns:a16="http://schemas.microsoft.com/office/drawing/2014/main" id="{44517179-8BE6-4924-8789-E3078B571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0200" y="2259013"/>
            <a:ext cx="0" cy="355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en-US"/>
          </a:p>
        </p:txBody>
      </p:sp>
      <p:sp>
        <p:nvSpPr>
          <p:cNvPr id="16" name="Line 175">
            <a:extLst>
              <a:ext uri="{FF2B5EF4-FFF2-40B4-BE49-F238E27FC236}">
                <a16:creationId xmlns:a16="http://schemas.microsoft.com/office/drawing/2014/main" id="{C090EE51-8D9C-4280-B636-D36E501AB3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45400" y="2505075"/>
            <a:ext cx="14970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" name="Text Box 176">
            <a:extLst>
              <a:ext uri="{FF2B5EF4-FFF2-40B4-BE49-F238E27FC236}">
                <a16:creationId xmlns:a16="http://schemas.microsoft.com/office/drawing/2014/main" id="{9E1B3441-90BF-4B60-8549-05BE2CE4E2F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228013" y="2208213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1600"/>
              <a:t>X.X.X.X</a:t>
            </a:r>
          </a:p>
        </p:txBody>
      </p:sp>
      <p:sp>
        <p:nvSpPr>
          <p:cNvPr id="18" name="Text Box 177">
            <a:extLst>
              <a:ext uri="{FF2B5EF4-FFF2-40B4-BE49-F238E27FC236}">
                <a16:creationId xmlns:a16="http://schemas.microsoft.com/office/drawing/2014/main" id="{340A07E3-64AE-42FC-A968-7DA2DB912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75" y="2609850"/>
            <a:ext cx="60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/>
              <a:t>NAT</a:t>
            </a:r>
          </a:p>
        </p:txBody>
      </p:sp>
      <p:grpSp>
        <p:nvGrpSpPr>
          <p:cNvPr id="19" name="Group 178">
            <a:extLst>
              <a:ext uri="{FF2B5EF4-FFF2-40B4-BE49-F238E27FC236}">
                <a16:creationId xmlns:a16="http://schemas.microsoft.com/office/drawing/2014/main" id="{1ABF9ECF-DD47-425C-A800-40D0CE54E635}"/>
              </a:ext>
            </a:extLst>
          </p:cNvPr>
          <p:cNvGrpSpPr>
            <a:grpSpLocks/>
          </p:cNvGrpSpPr>
          <p:nvPr/>
        </p:nvGrpSpPr>
        <p:grpSpPr bwMode="auto">
          <a:xfrm>
            <a:off x="5194300" y="1614488"/>
            <a:ext cx="1538288" cy="784225"/>
            <a:chOff x="775" y="3234"/>
            <a:chExt cx="969" cy="494"/>
          </a:xfrm>
        </p:grpSpPr>
        <p:pic>
          <p:nvPicPr>
            <p:cNvPr id="20" name="Picture 179" descr="Network_Cloud_Standard">
              <a:extLst>
                <a:ext uri="{FF2B5EF4-FFF2-40B4-BE49-F238E27FC236}">
                  <a16:creationId xmlns:a16="http://schemas.microsoft.com/office/drawing/2014/main" id="{75D06911-B970-4121-A8E0-92903B4DE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180">
              <a:extLst>
                <a:ext uri="{FF2B5EF4-FFF2-40B4-BE49-F238E27FC236}">
                  <a16:creationId xmlns:a16="http://schemas.microsoft.com/office/drawing/2014/main" id="{AB1F804E-9895-4C62-8A64-5B4F6EC70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Font typeface="Wingdings" panose="05000000000000000000" pitchFamily="2" charset="2"/>
                <a:buNone/>
              </a:pPr>
              <a:r>
                <a:rPr lang="en-US" altLang="en-US" sz="1600"/>
                <a:t>Internet</a:t>
              </a:r>
            </a:p>
          </p:txBody>
        </p:sp>
      </p:grpSp>
      <p:pic>
        <p:nvPicPr>
          <p:cNvPr id="22" name="Picture 182" descr="File-Application_Server">
            <a:extLst>
              <a:ext uri="{FF2B5EF4-FFF2-40B4-BE49-F238E27FC236}">
                <a16:creationId xmlns:a16="http://schemas.microsoft.com/office/drawing/2014/main" id="{46A23D5C-2EF5-4E10-BD6E-936DDDA97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5" y="1770063"/>
            <a:ext cx="44291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3" descr="Router">
            <a:extLst>
              <a:ext uri="{FF2B5EF4-FFF2-40B4-BE49-F238E27FC236}">
                <a16:creationId xmlns:a16="http://schemas.microsoft.com/office/drawing/2014/main" id="{4D5DE559-1E88-42B5-90BE-155E9886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1771650"/>
            <a:ext cx="585787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4" descr="PC">
            <a:extLst>
              <a:ext uri="{FF2B5EF4-FFF2-40B4-BE49-F238E27FC236}">
                <a16:creationId xmlns:a16="http://schemas.microsoft.com/office/drawing/2014/main" id="{495BF01E-8711-4B28-8C4B-6E7307C3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738" y="2355850"/>
            <a:ext cx="6365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5" descr="PC">
            <a:extLst>
              <a:ext uri="{FF2B5EF4-FFF2-40B4-BE49-F238E27FC236}">
                <a16:creationId xmlns:a16="http://schemas.microsoft.com/office/drawing/2014/main" id="{221CEFAB-0FE0-4D82-A4F5-6D53F4794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0" y="1312863"/>
            <a:ext cx="636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86" descr="Cisco_ASA5500">
            <a:extLst>
              <a:ext uri="{FF2B5EF4-FFF2-40B4-BE49-F238E27FC236}">
                <a16:creationId xmlns:a16="http://schemas.microsoft.com/office/drawing/2014/main" id="{D01ADC26-2A2D-4A9A-92A4-0E21DFB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263" y="1682750"/>
            <a:ext cx="4937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87" descr="Router">
            <a:extLst>
              <a:ext uri="{FF2B5EF4-FFF2-40B4-BE49-F238E27FC236}">
                <a16:creationId xmlns:a16="http://schemas.microsoft.com/office/drawing/2014/main" id="{79F3701A-73FC-40FF-84D1-CEDFF775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1771650"/>
            <a:ext cx="5857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127">
            <a:extLst>
              <a:ext uri="{FF2B5EF4-FFF2-40B4-BE49-F238E27FC236}">
                <a16:creationId xmlns:a16="http://schemas.microsoft.com/office/drawing/2014/main" id="{E4C7A8D7-40FC-4EA2-ADC2-EF158874F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359" y="4775198"/>
            <a:ext cx="27257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cs typeface="Times New Roman" panose="02020603050405020304" pitchFamily="18" charset="0"/>
              </a:rPr>
              <a:t>Mapped Pool</a:t>
            </a:r>
          </a:p>
          <a:p>
            <a:pPr algn="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cs typeface="Times New Roman" panose="02020603050405020304" pitchFamily="18" charset="0"/>
              </a:rPr>
              <a:t>192.168.1.20-192.168.1.254</a:t>
            </a:r>
          </a:p>
        </p:txBody>
      </p:sp>
      <p:grpSp>
        <p:nvGrpSpPr>
          <p:cNvPr id="29" name="Group 128">
            <a:extLst>
              <a:ext uri="{FF2B5EF4-FFF2-40B4-BE49-F238E27FC236}">
                <a16:creationId xmlns:a16="http://schemas.microsoft.com/office/drawing/2014/main" id="{F6E9A4A8-2D0A-4C30-8E1B-8ED508DB22C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68997" y="3497261"/>
            <a:ext cx="6546850" cy="355600"/>
            <a:chOff x="2688" y="1312"/>
            <a:chExt cx="876" cy="224"/>
          </a:xfrm>
        </p:grpSpPr>
        <p:sp>
          <p:nvSpPr>
            <p:cNvPr id="30" name="Arc 129">
              <a:extLst>
                <a:ext uri="{FF2B5EF4-FFF2-40B4-BE49-F238E27FC236}">
                  <a16:creationId xmlns:a16="http://schemas.microsoft.com/office/drawing/2014/main" id="{E92B333B-03E0-44F1-B822-9C557D0E944B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688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en-US" altLang="en-US"/>
            </a:p>
          </p:txBody>
        </p:sp>
        <p:sp>
          <p:nvSpPr>
            <p:cNvPr id="31" name="Arc 130">
              <a:extLst>
                <a:ext uri="{FF2B5EF4-FFF2-40B4-BE49-F238E27FC236}">
                  <a16:creationId xmlns:a16="http://schemas.microsoft.com/office/drawing/2014/main" id="{A8E20E12-DFC9-4EE5-9F9A-93783FD6D96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124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en-US" altLang="en-US"/>
            </a:p>
          </p:txBody>
        </p:sp>
      </p:grpSp>
      <p:sp>
        <p:nvSpPr>
          <p:cNvPr id="32" name="Line 131">
            <a:extLst>
              <a:ext uri="{FF2B5EF4-FFF2-40B4-BE49-F238E27FC236}">
                <a16:creationId xmlns:a16="http://schemas.microsoft.com/office/drawing/2014/main" id="{51DDFFF2-C869-4C67-A7E9-F2A532EB5E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75347" y="4162423"/>
            <a:ext cx="6134100" cy="127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32">
            <a:extLst>
              <a:ext uri="{FF2B5EF4-FFF2-40B4-BE49-F238E27FC236}">
                <a16:creationId xmlns:a16="http://schemas.microsoft.com/office/drawing/2014/main" id="{902556AB-A43B-4D00-9017-F1EC9A406F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88234" y="4132261"/>
            <a:ext cx="203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34" name="Rectangle 133">
            <a:extLst>
              <a:ext uri="{FF2B5EF4-FFF2-40B4-BE49-F238E27FC236}">
                <a16:creationId xmlns:a16="http://schemas.microsoft.com/office/drawing/2014/main" id="{1125A6D0-E1E3-4BC2-889C-0B920FF7FD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645409" y="4132261"/>
            <a:ext cx="203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35" name="Freeform 134">
            <a:extLst>
              <a:ext uri="{FF2B5EF4-FFF2-40B4-BE49-F238E27FC236}">
                <a16:creationId xmlns:a16="http://schemas.microsoft.com/office/drawing/2014/main" id="{629CF44E-C9C2-4538-9FE0-C8494A8A2AA4}"/>
              </a:ext>
            </a:extLst>
          </p:cNvPr>
          <p:cNvSpPr>
            <a:spLocks/>
          </p:cNvSpPr>
          <p:nvPr/>
        </p:nvSpPr>
        <p:spPr bwMode="auto">
          <a:xfrm flipH="1">
            <a:off x="10996747" y="3889373"/>
            <a:ext cx="450850" cy="979488"/>
          </a:xfrm>
          <a:custGeom>
            <a:avLst/>
            <a:gdLst>
              <a:gd name="T0" fmla="*/ 0 w 253"/>
              <a:gd name="T1" fmla="*/ 0 h 777"/>
              <a:gd name="T2" fmla="*/ 2147483647 w 253"/>
              <a:gd name="T3" fmla="*/ 0 h 777"/>
              <a:gd name="T4" fmla="*/ 2147483647 w 253"/>
              <a:gd name="T5" fmla="*/ 2147483647 h 777"/>
              <a:gd name="T6" fmla="*/ 0 w 253"/>
              <a:gd name="T7" fmla="*/ 2147483647 h 777"/>
              <a:gd name="T8" fmla="*/ 0 60000 65536"/>
              <a:gd name="T9" fmla="*/ 0 60000 65536"/>
              <a:gd name="T10" fmla="*/ 0 60000 65536"/>
              <a:gd name="T11" fmla="*/ 0 60000 65536"/>
              <a:gd name="T12" fmla="*/ 0 w 253"/>
              <a:gd name="T13" fmla="*/ 0 h 777"/>
              <a:gd name="T14" fmla="*/ 253 w 253"/>
              <a:gd name="T15" fmla="*/ 777 h 7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" h="777">
                <a:moveTo>
                  <a:pt x="0" y="0"/>
                </a:moveTo>
                <a:lnTo>
                  <a:pt x="252" y="0"/>
                </a:lnTo>
                <a:lnTo>
                  <a:pt x="252" y="776"/>
                </a:lnTo>
                <a:lnTo>
                  <a:pt x="0" y="776"/>
                </a:lnTo>
              </a:path>
            </a:pathLst>
          </a:custGeom>
          <a:noFill/>
          <a:ln w="38100" cap="rnd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36" name="Rectangle 135">
            <a:extLst>
              <a:ext uri="{FF2B5EF4-FFF2-40B4-BE49-F238E27FC236}">
                <a16:creationId xmlns:a16="http://schemas.microsoft.com/office/drawing/2014/main" id="{AC1467DE-89EB-4AF1-87EF-7F45CAB3B54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141209" y="4216398"/>
            <a:ext cx="8334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 sz="1200">
                <a:solidFill>
                  <a:schemeClr val="bg2"/>
                </a:solidFill>
              </a:rPr>
              <a:t>10.0.1.11</a:t>
            </a:r>
          </a:p>
        </p:txBody>
      </p:sp>
      <p:sp>
        <p:nvSpPr>
          <p:cNvPr id="37" name="Rectangle 136">
            <a:extLst>
              <a:ext uri="{FF2B5EF4-FFF2-40B4-BE49-F238E27FC236}">
                <a16:creationId xmlns:a16="http://schemas.microsoft.com/office/drawing/2014/main" id="{480E6D24-1385-4C7B-9B77-1FC1B6B845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255509" y="5197473"/>
            <a:ext cx="8207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 sz="1200">
                <a:solidFill>
                  <a:schemeClr val="bg2"/>
                </a:solidFill>
              </a:rPr>
              <a:t>10.0.1.4</a:t>
            </a:r>
          </a:p>
        </p:txBody>
      </p:sp>
      <p:sp>
        <p:nvSpPr>
          <p:cNvPr id="38" name="Line 137">
            <a:extLst>
              <a:ext uri="{FF2B5EF4-FFF2-40B4-BE49-F238E27FC236}">
                <a16:creationId xmlns:a16="http://schemas.microsoft.com/office/drawing/2014/main" id="{8608EF2B-FB2B-4A1F-AC9C-E28ADFCCA0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83847" y="4670423"/>
            <a:ext cx="14970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" name="Text Box 138">
            <a:extLst>
              <a:ext uri="{FF2B5EF4-FFF2-40B4-BE49-F238E27FC236}">
                <a16:creationId xmlns:a16="http://schemas.microsoft.com/office/drawing/2014/main" id="{AAEA50AF-D479-4992-A2AB-783159B5189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037897" y="4348161"/>
            <a:ext cx="941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1600"/>
              <a:t>10.0.1.X</a:t>
            </a:r>
          </a:p>
        </p:txBody>
      </p:sp>
      <p:sp>
        <p:nvSpPr>
          <p:cNvPr id="40" name="Line 139">
            <a:extLst>
              <a:ext uri="{FF2B5EF4-FFF2-40B4-BE49-F238E27FC236}">
                <a16:creationId xmlns:a16="http://schemas.microsoft.com/office/drawing/2014/main" id="{2BB5961E-2ABB-4813-8B30-D8FE4563D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8447" y="4437061"/>
            <a:ext cx="0" cy="355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en-US"/>
          </a:p>
        </p:txBody>
      </p:sp>
      <p:sp>
        <p:nvSpPr>
          <p:cNvPr id="41" name="Line 140">
            <a:extLst>
              <a:ext uri="{FF2B5EF4-FFF2-40B4-BE49-F238E27FC236}">
                <a16:creationId xmlns:a16="http://schemas.microsoft.com/office/drawing/2014/main" id="{6F40F3CD-3199-4FD2-B552-B251BD6E88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3647" y="4683123"/>
            <a:ext cx="14970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2" name="Picture 142" descr="File-Application_Server">
            <a:extLst>
              <a:ext uri="{FF2B5EF4-FFF2-40B4-BE49-F238E27FC236}">
                <a16:creationId xmlns:a16="http://schemas.microsoft.com/office/drawing/2014/main" id="{AB031A56-D106-4000-9EF4-05B9C58DB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09" y="3976686"/>
            <a:ext cx="43656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44" descr="PC">
            <a:extLst>
              <a:ext uri="{FF2B5EF4-FFF2-40B4-BE49-F238E27FC236}">
                <a16:creationId xmlns:a16="http://schemas.microsoft.com/office/drawing/2014/main" id="{3631E9F8-E117-4529-BBEE-2A4A1871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634" y="3595686"/>
            <a:ext cx="636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145">
            <a:extLst>
              <a:ext uri="{FF2B5EF4-FFF2-40B4-BE49-F238E27FC236}">
                <a16:creationId xmlns:a16="http://schemas.microsoft.com/office/drawing/2014/main" id="{78C24BF1-3C2B-45CF-B81D-FE5F2F7E1C34}"/>
              </a:ext>
            </a:extLst>
          </p:cNvPr>
          <p:cNvGrpSpPr>
            <a:grpSpLocks/>
          </p:cNvGrpSpPr>
          <p:nvPr/>
        </p:nvGrpSpPr>
        <p:grpSpPr bwMode="auto">
          <a:xfrm>
            <a:off x="5275397" y="3800473"/>
            <a:ext cx="1538287" cy="784225"/>
            <a:chOff x="775" y="3234"/>
            <a:chExt cx="969" cy="494"/>
          </a:xfrm>
        </p:grpSpPr>
        <p:pic>
          <p:nvPicPr>
            <p:cNvPr id="45" name="Picture 146" descr="Network_Cloud_Standard">
              <a:extLst>
                <a:ext uri="{FF2B5EF4-FFF2-40B4-BE49-F238E27FC236}">
                  <a16:creationId xmlns:a16="http://schemas.microsoft.com/office/drawing/2014/main" id="{B10B069B-0557-482F-9FD7-45D0B2561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Rectangle 147">
              <a:extLst>
                <a:ext uri="{FF2B5EF4-FFF2-40B4-BE49-F238E27FC236}">
                  <a16:creationId xmlns:a16="http://schemas.microsoft.com/office/drawing/2014/main" id="{5F779AF6-B6FA-47C1-9F5E-808920BEC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Font typeface="Wingdings" panose="05000000000000000000" pitchFamily="2" charset="2"/>
                <a:buNone/>
              </a:pPr>
              <a:r>
                <a:rPr lang="en-US" altLang="en-US" sz="1600"/>
                <a:t>Internet</a:t>
              </a:r>
            </a:p>
          </p:txBody>
        </p:sp>
      </p:grpSp>
      <p:pic>
        <p:nvPicPr>
          <p:cNvPr id="47" name="Picture 148" descr="PC">
            <a:extLst>
              <a:ext uri="{FF2B5EF4-FFF2-40B4-BE49-F238E27FC236}">
                <a16:creationId xmlns:a16="http://schemas.microsoft.com/office/drawing/2014/main" id="{6ABC9653-58A7-4428-B085-8232D165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972" y="4535486"/>
            <a:ext cx="6365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49" descr="Cisco_ASA5500">
            <a:extLst>
              <a:ext uri="{FF2B5EF4-FFF2-40B4-BE49-F238E27FC236}">
                <a16:creationId xmlns:a16="http://schemas.microsoft.com/office/drawing/2014/main" id="{78F128AB-717B-43FC-9E6A-AFA4683A1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972" y="3890961"/>
            <a:ext cx="47466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50" descr="Router">
            <a:extLst>
              <a:ext uri="{FF2B5EF4-FFF2-40B4-BE49-F238E27FC236}">
                <a16:creationId xmlns:a16="http://schemas.microsoft.com/office/drawing/2014/main" id="{DA15624E-D393-4FAB-8345-6ACBBCF8C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422" y="3981448"/>
            <a:ext cx="630237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9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PHẦN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E45C4-238C-46A5-8C60-0A984B41E0A9}"/>
              </a:ext>
            </a:extLst>
          </p:cNvPr>
          <p:cNvSpPr txBox="1"/>
          <p:nvPr/>
        </p:nvSpPr>
        <p:spPr>
          <a:xfrm>
            <a:off x="0" y="2287369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</a:rPr>
              <a:t>Appliance 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14224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96">
            <a:extLst>
              <a:ext uri="{FF2B5EF4-FFF2-40B4-BE49-F238E27FC236}">
                <a16:creationId xmlns:a16="http://schemas.microsoft.com/office/drawing/2014/main" id="{C12CC36E-78CE-4EA4-9BE9-C42973AE80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Assigning a Hostname</a:t>
            </a:r>
          </a:p>
        </p:txBody>
      </p:sp>
      <p:sp>
        <p:nvSpPr>
          <p:cNvPr id="70660" name="Rectangle 8">
            <a:extLst>
              <a:ext uri="{FF2B5EF4-FFF2-40B4-BE49-F238E27FC236}">
                <a16:creationId xmlns:a16="http://schemas.microsoft.com/office/drawing/2014/main" id="{FD9EECBB-314F-4615-AC6B-C6DE9E115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08088" y="1037452"/>
            <a:ext cx="9601200" cy="3809999"/>
          </a:xfrm>
          <a:noFill/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en-US" sz="1800"/>
              <a:t>Changes the hostname in the security appliance CLI prompt</a:t>
            </a:r>
          </a:p>
        </p:txBody>
      </p:sp>
      <p:sp>
        <p:nvSpPr>
          <p:cNvPr id="70659" name="Text Box 7">
            <a:extLst>
              <a:ext uri="{FF2B5EF4-FFF2-40B4-BE49-F238E27FC236}">
                <a16:creationId xmlns:a16="http://schemas.microsoft.com/office/drawing/2014/main" id="{B1BF2041-0727-40CF-8C1E-E59DDDEA7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9" y="4071938"/>
            <a:ext cx="3036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ciscoasa(config)#</a:t>
            </a:r>
          </a:p>
        </p:txBody>
      </p:sp>
      <p:sp>
        <p:nvSpPr>
          <p:cNvPr id="70661" name="Text Box 197">
            <a:extLst>
              <a:ext uri="{FF2B5EF4-FFF2-40B4-BE49-F238E27FC236}">
                <a16:creationId xmlns:a16="http://schemas.microsoft.com/office/drawing/2014/main" id="{EDC98B7E-EDB0-436C-BE01-15CA16F0D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143" y="5286375"/>
            <a:ext cx="7581900" cy="730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ciscoasa(config)# hostname asa1</a:t>
            </a:r>
            <a:b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asa1(config)#</a:t>
            </a:r>
          </a:p>
        </p:txBody>
      </p:sp>
      <p:sp>
        <p:nvSpPr>
          <p:cNvPr id="70662" name="Text Box 198">
            <a:extLst>
              <a:ext uri="{FF2B5EF4-FFF2-40B4-BE49-F238E27FC236}">
                <a16:creationId xmlns:a16="http://schemas.microsoft.com/office/drawing/2014/main" id="{6257EB72-EBBA-4FAE-8A96-9AB500A03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76" y="4500563"/>
            <a:ext cx="7546975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hostname </a:t>
            </a:r>
            <a:r>
              <a:rPr lang="en-US" altLang="en-US" sz="2000" i="1">
                <a:solidFill>
                  <a:srgbClr val="000000"/>
                </a:solidFill>
                <a:latin typeface="Courier New" panose="02070309020205020404" pitchFamily="49" charset="0"/>
              </a:rPr>
              <a:t>newname</a:t>
            </a:r>
          </a:p>
        </p:txBody>
      </p:sp>
      <p:sp>
        <p:nvSpPr>
          <p:cNvPr id="70663" name="Text Box 132">
            <a:extLst>
              <a:ext uri="{FF2B5EF4-FFF2-40B4-BE49-F238E27FC236}">
                <a16:creationId xmlns:a16="http://schemas.microsoft.com/office/drawing/2014/main" id="{4668BF8F-D445-4B71-97A6-F1F7EA8CE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1" y="1384300"/>
            <a:ext cx="962025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New York ( asa1)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70664" name="Line 2">
            <a:extLst>
              <a:ext uri="{FF2B5EF4-FFF2-40B4-BE49-F238E27FC236}">
                <a16:creationId xmlns:a16="http://schemas.microsoft.com/office/drawing/2014/main" id="{66935697-47AE-4E61-B4C7-2247348259FC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4902994" y="1361282"/>
            <a:ext cx="763588" cy="19653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65" name="Line 3">
            <a:extLst>
              <a:ext uri="{FF2B5EF4-FFF2-40B4-BE49-F238E27FC236}">
                <a16:creationId xmlns:a16="http://schemas.microsoft.com/office/drawing/2014/main" id="{DE4E6A5C-0F05-4BB8-80F3-FA8325736A86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893344" y="3205957"/>
            <a:ext cx="890588" cy="793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66" name="Line 9">
            <a:extLst>
              <a:ext uri="{FF2B5EF4-FFF2-40B4-BE49-F238E27FC236}">
                <a16:creationId xmlns:a16="http://schemas.microsoft.com/office/drawing/2014/main" id="{F1CDD7BC-E13C-463B-8715-E68A22BBBDD7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6369844" y="919957"/>
            <a:ext cx="1588" cy="37115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67" name="Text Box 69">
            <a:extLst>
              <a:ext uri="{FF2B5EF4-FFF2-40B4-BE49-F238E27FC236}">
                <a16:creationId xmlns:a16="http://schemas.microsoft.com/office/drawing/2014/main" id="{13649F6C-91FF-4442-BDC9-B0A09B72F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325" y="2547939"/>
            <a:ext cx="6746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Server</a:t>
            </a:r>
          </a:p>
        </p:txBody>
      </p:sp>
      <p:sp>
        <p:nvSpPr>
          <p:cNvPr id="70668" name="Text Box 70">
            <a:extLst>
              <a:ext uri="{FF2B5EF4-FFF2-40B4-BE49-F238E27FC236}">
                <a16:creationId xmlns:a16="http://schemas.microsoft.com/office/drawing/2014/main" id="{A2B213E6-F9A2-46D6-B8EA-6F8A49885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738" y="2116139"/>
            <a:ext cx="70485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Boston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(asa2)</a:t>
            </a:r>
          </a:p>
        </p:txBody>
      </p:sp>
      <p:sp>
        <p:nvSpPr>
          <p:cNvPr id="70669" name="Line 71">
            <a:extLst>
              <a:ext uri="{FF2B5EF4-FFF2-40B4-BE49-F238E27FC236}">
                <a16:creationId xmlns:a16="http://schemas.microsoft.com/office/drawing/2014/main" id="{E43009D1-FA2A-4A17-9279-2D9ECD3871C3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749382" y="634207"/>
            <a:ext cx="11112" cy="27717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70" name="Text Box 131">
            <a:extLst>
              <a:ext uri="{FF2B5EF4-FFF2-40B4-BE49-F238E27FC236}">
                <a16:creationId xmlns:a16="http://schemas.microsoft.com/office/drawing/2014/main" id="{059882D5-C8E1-4E1A-B548-9103B4917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6725" y="1785939"/>
            <a:ext cx="6746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Server</a:t>
            </a:r>
          </a:p>
        </p:txBody>
      </p:sp>
      <p:sp>
        <p:nvSpPr>
          <p:cNvPr id="70671" name="Line 133">
            <a:extLst>
              <a:ext uri="{FF2B5EF4-FFF2-40B4-BE49-F238E27FC236}">
                <a16:creationId xmlns:a16="http://schemas.microsoft.com/office/drawing/2014/main" id="{F0DAF64C-E166-494A-96FE-AD42F21DB691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5715794" y="2183607"/>
            <a:ext cx="1588" cy="30638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72" name="Text Box 193">
            <a:extLst>
              <a:ext uri="{FF2B5EF4-FFF2-40B4-BE49-F238E27FC236}">
                <a16:creationId xmlns:a16="http://schemas.microsoft.com/office/drawing/2014/main" id="{DD015683-B7C6-43D2-B0CE-FE08DBE12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3487739"/>
            <a:ext cx="6746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Server</a:t>
            </a:r>
          </a:p>
        </p:txBody>
      </p:sp>
      <p:sp>
        <p:nvSpPr>
          <p:cNvPr id="70673" name="Text Box 194">
            <a:extLst>
              <a:ext uri="{FF2B5EF4-FFF2-40B4-BE49-F238E27FC236}">
                <a16:creationId xmlns:a16="http://schemas.microsoft.com/office/drawing/2014/main" id="{B7FA2C97-1967-41B7-BDC5-7A0BB47B8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450" y="3086100"/>
            <a:ext cx="65405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Dallas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(asa3)</a:t>
            </a:r>
          </a:p>
        </p:txBody>
      </p:sp>
      <p:pic>
        <p:nvPicPr>
          <p:cNvPr id="70674" name="Picture 207" descr="File-Application_Server">
            <a:extLst>
              <a:ext uri="{FF2B5EF4-FFF2-40B4-BE49-F238E27FC236}">
                <a16:creationId xmlns:a16="http://schemas.microsoft.com/office/drawing/2014/main" id="{02F86335-B525-4218-8DD4-F6D3E251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01" y="1703389"/>
            <a:ext cx="44291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75" name="Group 210">
            <a:extLst>
              <a:ext uri="{FF2B5EF4-FFF2-40B4-BE49-F238E27FC236}">
                <a16:creationId xmlns:a16="http://schemas.microsoft.com/office/drawing/2014/main" id="{DBB5CFC3-F992-4A32-80AB-788B995E6F1C}"/>
              </a:ext>
            </a:extLst>
          </p:cNvPr>
          <p:cNvGrpSpPr>
            <a:grpSpLocks/>
          </p:cNvGrpSpPr>
          <p:nvPr/>
        </p:nvGrpSpPr>
        <p:grpSpPr bwMode="auto">
          <a:xfrm>
            <a:off x="3203576" y="2347914"/>
            <a:ext cx="1585913" cy="808037"/>
            <a:chOff x="400" y="1552"/>
            <a:chExt cx="1070" cy="545"/>
          </a:xfrm>
        </p:grpSpPr>
        <p:pic>
          <p:nvPicPr>
            <p:cNvPr id="70684" name="Picture 211" descr="Network_Cloud_Standard">
              <a:extLst>
                <a:ext uri="{FF2B5EF4-FFF2-40B4-BE49-F238E27FC236}">
                  <a16:creationId xmlns:a16="http://schemas.microsoft.com/office/drawing/2014/main" id="{3C6AADB8-3B36-4CEE-BC7E-41D73F9AA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" y="1552"/>
              <a:ext cx="1070" cy="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85" name="Rectangle 212">
              <a:extLst>
                <a:ext uri="{FF2B5EF4-FFF2-40B4-BE49-F238E27FC236}">
                  <a16:creationId xmlns:a16="http://schemas.microsoft.com/office/drawing/2014/main" id="{3E16C2DF-594E-4032-8981-CCB351648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1724"/>
              <a:ext cx="59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70676" name="Picture 216" descr="File-Application_Server">
            <a:extLst>
              <a:ext uri="{FF2B5EF4-FFF2-40B4-BE49-F238E27FC236}">
                <a16:creationId xmlns:a16="http://schemas.microsoft.com/office/drawing/2014/main" id="{1ACCA92B-B3DE-485B-874C-486077517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6" y="3467100"/>
            <a:ext cx="442913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7" name="Picture 217" descr="File-Application_Server">
            <a:extLst>
              <a:ext uri="{FF2B5EF4-FFF2-40B4-BE49-F238E27FC236}">
                <a16:creationId xmlns:a16="http://schemas.microsoft.com/office/drawing/2014/main" id="{2FD7026A-DAA6-45A9-8A15-85908E76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276" y="2428875"/>
            <a:ext cx="442913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8" name="Picture 223" descr="Cisco_ASA5500">
            <a:extLst>
              <a:ext uri="{FF2B5EF4-FFF2-40B4-BE49-F238E27FC236}">
                <a16:creationId xmlns:a16="http://schemas.microsoft.com/office/drawing/2014/main" id="{171DDFAA-6D74-47C3-89BB-22AAFF69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3557588"/>
            <a:ext cx="401638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9" name="Picture 228" descr="Cisco_ASA5500">
            <a:extLst>
              <a:ext uri="{FF2B5EF4-FFF2-40B4-BE49-F238E27FC236}">
                <a16:creationId xmlns:a16="http://schemas.microsoft.com/office/drawing/2014/main" id="{F4C01DDC-01A8-494E-8D23-34D26E7A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89" y="2600326"/>
            <a:ext cx="401637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80" name="Picture 229" descr="Cisco_ASA5500">
            <a:extLst>
              <a:ext uri="{FF2B5EF4-FFF2-40B4-BE49-F238E27FC236}">
                <a16:creationId xmlns:a16="http://schemas.microsoft.com/office/drawing/2014/main" id="{BC8D6C61-1B0C-4DD9-9E07-80A3E538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852613"/>
            <a:ext cx="401638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81" name="Picture 224" descr="Router">
            <a:extLst>
              <a:ext uri="{FF2B5EF4-FFF2-40B4-BE49-F238E27FC236}">
                <a16:creationId xmlns:a16="http://schemas.microsoft.com/office/drawing/2014/main" id="{1AE6ADAB-5C57-4B63-8AD4-474A21DBF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5" y="3524251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82" name="Picture 225" descr="Router">
            <a:extLst>
              <a:ext uri="{FF2B5EF4-FFF2-40B4-BE49-F238E27FC236}">
                <a16:creationId xmlns:a16="http://schemas.microsoft.com/office/drawing/2014/main" id="{E23F45E6-05AF-41EE-B6B5-88E47C88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586039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83" name="Picture 226" descr="Router">
            <a:extLst>
              <a:ext uri="{FF2B5EF4-FFF2-40B4-BE49-F238E27FC236}">
                <a16:creationId xmlns:a16="http://schemas.microsoft.com/office/drawing/2014/main" id="{1478B5BC-CA51-4B1C-A14F-73E04B904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1781176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Text Box 12">
            <a:extLst>
              <a:ext uri="{FF2B5EF4-FFF2-40B4-BE49-F238E27FC236}">
                <a16:creationId xmlns:a16="http://schemas.microsoft.com/office/drawing/2014/main" id="{2B6A7189-8979-4F55-8D7F-F00E0FF97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648" y="4345503"/>
            <a:ext cx="8286750" cy="44594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bIns="0"/>
          <a:lstStyle>
            <a:lvl1pPr marL="238125" indent="-238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8125" marR="0" lvl="0" indent="-238125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rPr>
              <a:t>asa1(config)# passwd telnetpass</a:t>
            </a:r>
          </a:p>
        </p:txBody>
      </p:sp>
      <p:sp>
        <p:nvSpPr>
          <p:cNvPr id="93190" name="Rectangle 19">
            <a:extLst>
              <a:ext uri="{FF2B5EF4-FFF2-40B4-BE49-F238E27FC236}">
                <a16:creationId xmlns:a16="http://schemas.microsoft.com/office/drawing/2014/main" id="{70CA6B60-48C0-4331-BA6A-6546F02E3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570148"/>
            <a:ext cx="76835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algn="l" defTabSz="814388" rtl="0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Sets the password for Telnet access to set the security appliance</a:t>
            </a:r>
          </a:p>
        </p:txBody>
      </p:sp>
      <p:sp>
        <p:nvSpPr>
          <p:cNvPr id="93191" name="Text Box 20">
            <a:extLst>
              <a:ext uri="{FF2B5EF4-FFF2-40B4-BE49-F238E27FC236}">
                <a16:creationId xmlns:a16="http://schemas.microsoft.com/office/drawing/2014/main" id="{6A404AC3-582A-4903-A452-DCFFA8F1F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197086"/>
            <a:ext cx="7772400" cy="369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passwd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password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[encrypted]</a:t>
            </a:r>
          </a:p>
        </p:txBody>
      </p:sp>
      <p:sp>
        <p:nvSpPr>
          <p:cNvPr id="93192" name="Text Box 21">
            <a:extLst>
              <a:ext uri="{FF2B5EF4-FFF2-40B4-BE49-F238E27FC236}">
                <a16:creationId xmlns:a16="http://schemas.microsoft.com/office/drawing/2014/main" id="{E6765EA0-5EC7-430D-9365-30C253A62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839897"/>
            <a:ext cx="1763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ciscoasa(config)#</a:t>
            </a:r>
          </a:p>
        </p:txBody>
      </p:sp>
      <p:sp>
        <p:nvSpPr>
          <p:cNvPr id="93193" name="Line 136">
            <a:extLst>
              <a:ext uri="{FF2B5EF4-FFF2-40B4-BE49-F238E27FC236}">
                <a16:creationId xmlns:a16="http://schemas.microsoft.com/office/drawing/2014/main" id="{765B0880-3852-4E4C-8870-55A43BED6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1" y="1643063"/>
            <a:ext cx="523557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4" name="Line 23">
            <a:extLst>
              <a:ext uri="{FF2B5EF4-FFF2-40B4-BE49-F238E27FC236}">
                <a16:creationId xmlns:a16="http://schemas.microsoft.com/office/drawing/2014/main" id="{18CEA96A-B4E0-415E-B720-40E1E761BB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48613" y="1349376"/>
            <a:ext cx="0" cy="11858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5" name="Line 28">
            <a:extLst>
              <a:ext uri="{FF2B5EF4-FFF2-40B4-BE49-F238E27FC236}">
                <a16:creationId xmlns:a16="http://schemas.microsoft.com/office/drawing/2014/main" id="{6DAC0599-1AE6-45A4-A753-043064AA6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3063" y="1244600"/>
            <a:ext cx="6969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6" name="Line 29">
            <a:extLst>
              <a:ext uri="{FF2B5EF4-FFF2-40B4-BE49-F238E27FC236}">
                <a16:creationId xmlns:a16="http://schemas.microsoft.com/office/drawing/2014/main" id="{5A24B469-9F8C-4B4B-9344-3DE7230028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3063" y="2006600"/>
            <a:ext cx="6969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7" name="Line 133">
            <a:extLst>
              <a:ext uri="{FF2B5EF4-FFF2-40B4-BE49-F238E27FC236}">
                <a16:creationId xmlns:a16="http://schemas.microsoft.com/office/drawing/2014/main" id="{E2A937C2-7EEB-4EE1-B6C0-0F8058B97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61238" y="1362075"/>
            <a:ext cx="1143000" cy="203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8" name="Text Box 134">
            <a:extLst>
              <a:ext uri="{FF2B5EF4-FFF2-40B4-BE49-F238E27FC236}">
                <a16:creationId xmlns:a16="http://schemas.microsoft.com/office/drawing/2014/main" id="{659F6F04-DA42-4A53-9868-BEF15219E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276" y="1339850"/>
            <a:ext cx="99377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10.0.0.11</a:t>
            </a:r>
          </a:p>
        </p:txBody>
      </p:sp>
      <p:sp>
        <p:nvSpPr>
          <p:cNvPr id="93199" name="Text Box 135">
            <a:extLst>
              <a:ext uri="{FF2B5EF4-FFF2-40B4-BE49-F238E27FC236}">
                <a16:creationId xmlns:a16="http://schemas.microsoft.com/office/drawing/2014/main" id="{5A78B93A-7E3A-4CEB-A940-D9199B9B4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4276" y="1352550"/>
            <a:ext cx="709613" cy="31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Telnet</a:t>
            </a:r>
          </a:p>
        </p:txBody>
      </p:sp>
      <p:pic>
        <p:nvPicPr>
          <p:cNvPr id="93200" name="Picture 138" descr="File-Application_Server">
            <a:extLst>
              <a:ext uri="{FF2B5EF4-FFF2-40B4-BE49-F238E27FC236}">
                <a16:creationId xmlns:a16="http://schemas.microsoft.com/office/drawing/2014/main" id="{5DA25561-751F-4242-8935-A4C4BB60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9" y="1744664"/>
            <a:ext cx="37147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201" name="Group 141">
            <a:extLst>
              <a:ext uri="{FF2B5EF4-FFF2-40B4-BE49-F238E27FC236}">
                <a16:creationId xmlns:a16="http://schemas.microsoft.com/office/drawing/2014/main" id="{45231ADA-3EB9-4F53-9BCB-DFD1E4FBC768}"/>
              </a:ext>
            </a:extLst>
          </p:cNvPr>
          <p:cNvGrpSpPr>
            <a:grpSpLocks/>
          </p:cNvGrpSpPr>
          <p:nvPr/>
        </p:nvGrpSpPr>
        <p:grpSpPr bwMode="auto">
          <a:xfrm>
            <a:off x="3543301" y="1341438"/>
            <a:ext cx="1306513" cy="665162"/>
            <a:chOff x="400" y="1552"/>
            <a:chExt cx="1070" cy="545"/>
          </a:xfrm>
        </p:grpSpPr>
        <p:pic>
          <p:nvPicPr>
            <p:cNvPr id="93207" name="Picture 142" descr="Network_Cloud_Standard">
              <a:extLst>
                <a:ext uri="{FF2B5EF4-FFF2-40B4-BE49-F238E27FC236}">
                  <a16:creationId xmlns:a16="http://schemas.microsoft.com/office/drawing/2014/main" id="{BBCFF150-7815-491C-AFB9-03D9DCA98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" y="1552"/>
              <a:ext cx="1070" cy="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208" name="Rectangle 143">
              <a:extLst>
                <a:ext uri="{FF2B5EF4-FFF2-40B4-BE49-F238E27FC236}">
                  <a16:creationId xmlns:a16="http://schemas.microsoft.com/office/drawing/2014/main" id="{7E995821-9C15-492D-A57B-66AD94DF6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1724"/>
              <a:ext cx="57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57467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Internet</a:t>
              </a:r>
            </a:p>
          </p:txBody>
        </p:sp>
      </p:grpSp>
      <p:pic>
        <p:nvPicPr>
          <p:cNvPr id="93202" name="Picture 144" descr="PC">
            <a:extLst>
              <a:ext uri="{FF2B5EF4-FFF2-40B4-BE49-F238E27FC236}">
                <a16:creationId xmlns:a16="http://schemas.microsoft.com/office/drawing/2014/main" id="{B71B5C8B-74B3-4FE4-8614-BD3B054B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6" y="1389064"/>
            <a:ext cx="500063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03" name="Picture 145" descr="PC">
            <a:extLst>
              <a:ext uri="{FF2B5EF4-FFF2-40B4-BE49-F238E27FC236}">
                <a16:creationId xmlns:a16="http://schemas.microsoft.com/office/drawing/2014/main" id="{35104FBB-B8EC-4179-AAFE-D0A56CB87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26" y="1322389"/>
            <a:ext cx="500063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0" name="Rectangle 148">
            <a:extLst>
              <a:ext uri="{FF2B5EF4-FFF2-40B4-BE49-F238E27FC236}">
                <a16:creationId xmlns:a16="http://schemas.microsoft.com/office/drawing/2014/main" id="{D6A52020-529C-4BAF-A5FD-0AE86CAB9F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Configuring Remote Access Password</a:t>
            </a:r>
          </a:p>
        </p:txBody>
      </p:sp>
      <p:pic>
        <p:nvPicPr>
          <p:cNvPr id="93205" name="Picture 150" descr="Cisco_ASA5500">
            <a:extLst>
              <a:ext uri="{FF2B5EF4-FFF2-40B4-BE49-F238E27FC236}">
                <a16:creationId xmlns:a16="http://schemas.microsoft.com/office/drawing/2014/main" id="{2408C75F-A74C-4640-B250-BFE25A82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1358900"/>
            <a:ext cx="420688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06" name="Picture 149" descr="Router">
            <a:extLst>
              <a:ext uri="{FF2B5EF4-FFF2-40B4-BE49-F238E27FC236}">
                <a16:creationId xmlns:a16="http://schemas.microsoft.com/office/drawing/2014/main" id="{31978400-D295-40A9-A452-72DFF874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4" y="1470026"/>
            <a:ext cx="54768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AutoShape 34">
            <a:extLst>
              <a:ext uri="{FF2B5EF4-FFF2-40B4-BE49-F238E27FC236}">
                <a16:creationId xmlns:a16="http://schemas.microsoft.com/office/drawing/2014/main" id="{47B9DF30-3A1B-4A6D-8B93-8BFF8C028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9590" y="2043767"/>
            <a:ext cx="2514600" cy="762000"/>
          </a:xfrm>
          <a:prstGeom prst="wedgeRoundRectCallout">
            <a:avLst>
              <a:gd name="adj1" fmla="val -64498"/>
              <a:gd name="adj2" fmla="val -90487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Box 28">
            <a:extLst>
              <a:ext uri="{FF2B5EF4-FFF2-40B4-BE49-F238E27FC236}">
                <a16:creationId xmlns:a16="http://schemas.microsoft.com/office/drawing/2014/main" id="{D5AD78D3-DE2A-4664-A506-26DE5A58C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590" y="2281197"/>
            <a:ext cx="19736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password:	 telnetpass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1374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Text Box 12">
            <a:extLst>
              <a:ext uri="{FF2B5EF4-FFF2-40B4-BE49-F238E27FC236}">
                <a16:creationId xmlns:a16="http://schemas.microsoft.com/office/drawing/2014/main" id="{2B6A7189-8979-4F55-8D7F-F00E0FF97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4660761"/>
            <a:ext cx="8286750" cy="44594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bIns="0"/>
          <a:lstStyle>
            <a:lvl1pPr marL="238125" indent="-238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ciscoasa(config)# enable password mysecretpassword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3190" name="Rectangle 19">
            <a:extLst>
              <a:ext uri="{FF2B5EF4-FFF2-40B4-BE49-F238E27FC236}">
                <a16:creationId xmlns:a16="http://schemas.microsoft.com/office/drawing/2014/main" id="{70CA6B60-48C0-4331-BA6A-6546F02E3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719984"/>
            <a:ext cx="7683500" cy="31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Sets the password for </a:t>
            </a:r>
            <a:r>
              <a:rPr lang="en-US" sz="1600"/>
              <a:t>Privileged mode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3191" name="Text Box 20">
            <a:extLst>
              <a:ext uri="{FF2B5EF4-FFF2-40B4-BE49-F238E27FC236}">
                <a16:creationId xmlns:a16="http://schemas.microsoft.com/office/drawing/2014/main" id="{6A404AC3-582A-4903-A452-DCFFA8F1F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197363"/>
            <a:ext cx="77724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enable password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password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2" name="Text Box 21">
            <a:extLst>
              <a:ext uri="{FF2B5EF4-FFF2-40B4-BE49-F238E27FC236}">
                <a16:creationId xmlns:a16="http://schemas.microsoft.com/office/drawing/2014/main" id="{E6765EA0-5EC7-430D-9365-30C253A62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839897"/>
            <a:ext cx="1763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ciscoasa(config)#</a:t>
            </a:r>
          </a:p>
        </p:txBody>
      </p:sp>
      <p:sp>
        <p:nvSpPr>
          <p:cNvPr id="93193" name="Line 136">
            <a:extLst>
              <a:ext uri="{FF2B5EF4-FFF2-40B4-BE49-F238E27FC236}">
                <a16:creationId xmlns:a16="http://schemas.microsoft.com/office/drawing/2014/main" id="{765B0880-3852-4E4C-8870-55A43BED6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1" y="1643063"/>
            <a:ext cx="523557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4" name="Line 23">
            <a:extLst>
              <a:ext uri="{FF2B5EF4-FFF2-40B4-BE49-F238E27FC236}">
                <a16:creationId xmlns:a16="http://schemas.microsoft.com/office/drawing/2014/main" id="{18CEA96A-B4E0-415E-B720-40E1E761BB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48613" y="1349376"/>
            <a:ext cx="0" cy="11858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5" name="Line 28">
            <a:extLst>
              <a:ext uri="{FF2B5EF4-FFF2-40B4-BE49-F238E27FC236}">
                <a16:creationId xmlns:a16="http://schemas.microsoft.com/office/drawing/2014/main" id="{6DAC0599-1AE6-45A4-A753-043064AA6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3063" y="1244600"/>
            <a:ext cx="6969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6" name="Line 29">
            <a:extLst>
              <a:ext uri="{FF2B5EF4-FFF2-40B4-BE49-F238E27FC236}">
                <a16:creationId xmlns:a16="http://schemas.microsoft.com/office/drawing/2014/main" id="{5A24B469-9F8C-4B4B-9344-3DE7230028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3063" y="2006600"/>
            <a:ext cx="6969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7" name="Line 133">
            <a:extLst>
              <a:ext uri="{FF2B5EF4-FFF2-40B4-BE49-F238E27FC236}">
                <a16:creationId xmlns:a16="http://schemas.microsoft.com/office/drawing/2014/main" id="{E2A937C2-7EEB-4EE1-B6C0-0F8058B97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61238" y="1362075"/>
            <a:ext cx="1143000" cy="203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8" name="Text Box 134">
            <a:extLst>
              <a:ext uri="{FF2B5EF4-FFF2-40B4-BE49-F238E27FC236}">
                <a16:creationId xmlns:a16="http://schemas.microsoft.com/office/drawing/2014/main" id="{659F6F04-DA42-4A53-9868-BEF15219E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276" y="1339850"/>
            <a:ext cx="99377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10.0.0.11</a:t>
            </a:r>
          </a:p>
        </p:txBody>
      </p:sp>
      <p:pic>
        <p:nvPicPr>
          <p:cNvPr id="93200" name="Picture 138" descr="File-Application_Server">
            <a:extLst>
              <a:ext uri="{FF2B5EF4-FFF2-40B4-BE49-F238E27FC236}">
                <a16:creationId xmlns:a16="http://schemas.microsoft.com/office/drawing/2014/main" id="{5DA25561-751F-4242-8935-A4C4BB60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9" y="1744664"/>
            <a:ext cx="37147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201" name="Group 141">
            <a:extLst>
              <a:ext uri="{FF2B5EF4-FFF2-40B4-BE49-F238E27FC236}">
                <a16:creationId xmlns:a16="http://schemas.microsoft.com/office/drawing/2014/main" id="{45231ADA-3EB9-4F53-9BCB-DFD1E4FBC768}"/>
              </a:ext>
            </a:extLst>
          </p:cNvPr>
          <p:cNvGrpSpPr>
            <a:grpSpLocks/>
          </p:cNvGrpSpPr>
          <p:nvPr/>
        </p:nvGrpSpPr>
        <p:grpSpPr bwMode="auto">
          <a:xfrm>
            <a:off x="3543301" y="1341438"/>
            <a:ext cx="1306513" cy="665162"/>
            <a:chOff x="400" y="1552"/>
            <a:chExt cx="1070" cy="545"/>
          </a:xfrm>
        </p:grpSpPr>
        <p:pic>
          <p:nvPicPr>
            <p:cNvPr id="93207" name="Picture 142" descr="Network_Cloud_Standard">
              <a:extLst>
                <a:ext uri="{FF2B5EF4-FFF2-40B4-BE49-F238E27FC236}">
                  <a16:creationId xmlns:a16="http://schemas.microsoft.com/office/drawing/2014/main" id="{BBCFF150-7815-491C-AFB9-03D9DCA98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" y="1552"/>
              <a:ext cx="1070" cy="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208" name="Rectangle 143">
              <a:extLst>
                <a:ext uri="{FF2B5EF4-FFF2-40B4-BE49-F238E27FC236}">
                  <a16:creationId xmlns:a16="http://schemas.microsoft.com/office/drawing/2014/main" id="{7E995821-9C15-492D-A57B-66AD94DF6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1724"/>
              <a:ext cx="57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57467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Internet</a:t>
              </a:r>
            </a:p>
          </p:txBody>
        </p:sp>
      </p:grpSp>
      <p:pic>
        <p:nvPicPr>
          <p:cNvPr id="93202" name="Picture 144" descr="PC">
            <a:extLst>
              <a:ext uri="{FF2B5EF4-FFF2-40B4-BE49-F238E27FC236}">
                <a16:creationId xmlns:a16="http://schemas.microsoft.com/office/drawing/2014/main" id="{B71B5C8B-74B3-4FE4-8614-BD3B054B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6" y="1389064"/>
            <a:ext cx="500063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03" name="Picture 145" descr="PC">
            <a:extLst>
              <a:ext uri="{FF2B5EF4-FFF2-40B4-BE49-F238E27FC236}">
                <a16:creationId xmlns:a16="http://schemas.microsoft.com/office/drawing/2014/main" id="{35104FBB-B8EC-4179-AAFE-D0A56CB87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26" y="1322389"/>
            <a:ext cx="500063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0" name="Rectangle 148">
            <a:extLst>
              <a:ext uri="{FF2B5EF4-FFF2-40B4-BE49-F238E27FC236}">
                <a16:creationId xmlns:a16="http://schemas.microsoft.com/office/drawing/2014/main" id="{D6A52020-529C-4BAF-A5FD-0AE86CAB9F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Configuring Enable (Privileged) Password</a:t>
            </a:r>
          </a:p>
        </p:txBody>
      </p:sp>
      <p:pic>
        <p:nvPicPr>
          <p:cNvPr id="93205" name="Picture 150" descr="Cisco_ASA5500">
            <a:extLst>
              <a:ext uri="{FF2B5EF4-FFF2-40B4-BE49-F238E27FC236}">
                <a16:creationId xmlns:a16="http://schemas.microsoft.com/office/drawing/2014/main" id="{2408C75F-A74C-4640-B250-BFE25A82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1358900"/>
            <a:ext cx="420688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06" name="Picture 149" descr="Router">
            <a:extLst>
              <a:ext uri="{FF2B5EF4-FFF2-40B4-BE49-F238E27FC236}">
                <a16:creationId xmlns:a16="http://schemas.microsoft.com/office/drawing/2014/main" id="{31978400-D295-40A9-A452-72DFF874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4" y="1470026"/>
            <a:ext cx="54768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79247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4">
            <a:extLst>
              <a:ext uri="{FF2B5EF4-FFF2-40B4-BE49-F238E27FC236}">
                <a16:creationId xmlns:a16="http://schemas.microsoft.com/office/drawing/2014/main" id="{31FC2D09-AAB0-4E29-AB9B-A0A04189E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090209"/>
            <a:ext cx="7772400" cy="612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telnet {{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hostname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 |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IP_address mask interface_name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} | {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IPv6_address interface_name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} | {timeout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number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}}</a:t>
            </a:r>
          </a:p>
        </p:txBody>
      </p:sp>
      <p:sp>
        <p:nvSpPr>
          <p:cNvPr id="93187" name="Text Box 5">
            <a:extLst>
              <a:ext uri="{FF2B5EF4-FFF2-40B4-BE49-F238E27FC236}">
                <a16:creationId xmlns:a16="http://schemas.microsoft.com/office/drawing/2014/main" id="{E6972445-B99B-4BD6-BDF3-230067D16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745721"/>
            <a:ext cx="1763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ciscoasa(config)#</a:t>
            </a:r>
          </a:p>
        </p:txBody>
      </p:sp>
      <p:sp>
        <p:nvSpPr>
          <p:cNvPr id="93188" name="Text Box 12">
            <a:extLst>
              <a:ext uri="{FF2B5EF4-FFF2-40B4-BE49-F238E27FC236}">
                <a16:creationId xmlns:a16="http://schemas.microsoft.com/office/drawing/2014/main" id="{2B6A7189-8979-4F55-8D7F-F00E0FF97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5000625"/>
            <a:ext cx="8286750" cy="990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bIns="0"/>
          <a:lstStyle>
            <a:lvl1pPr marL="238125" indent="-238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8125" marR="0" lvl="0" indent="-238125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rPr>
              <a:t>asa1(config)# telnet 10.0.0.11 255.255.255.255 inside</a:t>
            </a:r>
          </a:p>
          <a:p>
            <a:pPr marL="238125" marR="0" lvl="0" indent="-238125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rPr>
              <a:t>asa1(config)# telnet timeout 15 </a:t>
            </a:r>
          </a:p>
          <a:p>
            <a:pPr marL="238125" marR="0" lvl="0" indent="-238125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rPr>
              <a:t>asa1(config)# passwd telnetpass</a:t>
            </a:r>
          </a:p>
        </p:txBody>
      </p:sp>
      <p:sp>
        <p:nvSpPr>
          <p:cNvPr id="93189" name="Rectangle 16">
            <a:extLst>
              <a:ext uri="{FF2B5EF4-FFF2-40B4-BE49-F238E27FC236}">
                <a16:creationId xmlns:a16="http://schemas.microsoft.com/office/drawing/2014/main" id="{C71BABA9-2DFD-450A-AB49-8EAA88835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726797"/>
            <a:ext cx="76835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algn="l" defTabSz="814388" rtl="0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Enables you to specify which hosts can access the security appliance console with Telnet and set the maximum time a console Telnet session can be idle before being logged off by the security appliance</a:t>
            </a:r>
          </a:p>
        </p:txBody>
      </p:sp>
      <p:sp>
        <p:nvSpPr>
          <p:cNvPr id="93190" name="Rectangle 19">
            <a:extLst>
              <a:ext uri="{FF2B5EF4-FFF2-40B4-BE49-F238E27FC236}">
                <a16:creationId xmlns:a16="http://schemas.microsoft.com/office/drawing/2014/main" id="{70CA6B60-48C0-4331-BA6A-6546F02E3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249209"/>
            <a:ext cx="76835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algn="l" defTabSz="814388" rtl="0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Sets the password for Telnet access to set the security appliance</a:t>
            </a:r>
          </a:p>
        </p:txBody>
      </p:sp>
      <p:sp>
        <p:nvSpPr>
          <p:cNvPr id="93191" name="Text Box 20">
            <a:extLst>
              <a:ext uri="{FF2B5EF4-FFF2-40B4-BE49-F238E27FC236}">
                <a16:creationId xmlns:a16="http://schemas.microsoft.com/office/drawing/2014/main" id="{6A404AC3-582A-4903-A452-DCFFA8F1F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876147"/>
            <a:ext cx="7772400" cy="369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passwd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password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[encrypted]</a:t>
            </a:r>
          </a:p>
        </p:txBody>
      </p:sp>
      <p:sp>
        <p:nvSpPr>
          <p:cNvPr id="93192" name="Text Box 21">
            <a:extLst>
              <a:ext uri="{FF2B5EF4-FFF2-40B4-BE49-F238E27FC236}">
                <a16:creationId xmlns:a16="http://schemas.microsoft.com/office/drawing/2014/main" id="{E6765EA0-5EC7-430D-9365-30C253A62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518958"/>
            <a:ext cx="1763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ciscoasa(config)#</a:t>
            </a:r>
          </a:p>
        </p:txBody>
      </p:sp>
      <p:sp>
        <p:nvSpPr>
          <p:cNvPr id="93193" name="Line 136">
            <a:extLst>
              <a:ext uri="{FF2B5EF4-FFF2-40B4-BE49-F238E27FC236}">
                <a16:creationId xmlns:a16="http://schemas.microsoft.com/office/drawing/2014/main" id="{765B0880-3852-4E4C-8870-55A43BED6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6063" y="1304396"/>
            <a:ext cx="523557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4" name="Line 23">
            <a:extLst>
              <a:ext uri="{FF2B5EF4-FFF2-40B4-BE49-F238E27FC236}">
                <a16:creationId xmlns:a16="http://schemas.microsoft.com/office/drawing/2014/main" id="{18CEA96A-B4E0-415E-B720-40E1E761BB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91475" y="1010709"/>
            <a:ext cx="0" cy="11858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5" name="Line 28">
            <a:extLst>
              <a:ext uri="{FF2B5EF4-FFF2-40B4-BE49-F238E27FC236}">
                <a16:creationId xmlns:a16="http://schemas.microsoft.com/office/drawing/2014/main" id="{6DAC0599-1AE6-45A4-A753-043064AA6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925" y="905933"/>
            <a:ext cx="6969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6" name="Line 29">
            <a:extLst>
              <a:ext uri="{FF2B5EF4-FFF2-40B4-BE49-F238E27FC236}">
                <a16:creationId xmlns:a16="http://schemas.microsoft.com/office/drawing/2014/main" id="{5A24B469-9F8C-4B4B-9344-3DE7230028C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925" y="1667933"/>
            <a:ext cx="6969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7" name="Line 133">
            <a:extLst>
              <a:ext uri="{FF2B5EF4-FFF2-40B4-BE49-F238E27FC236}">
                <a16:creationId xmlns:a16="http://schemas.microsoft.com/office/drawing/2014/main" id="{E2A937C2-7EEB-4EE1-B6C0-0F8058B97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04100" y="1023408"/>
            <a:ext cx="1143000" cy="203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8" name="Text Box 134">
            <a:extLst>
              <a:ext uri="{FF2B5EF4-FFF2-40B4-BE49-F238E27FC236}">
                <a16:creationId xmlns:a16="http://schemas.microsoft.com/office/drawing/2014/main" id="{659F6F04-DA42-4A53-9868-BEF15219E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4138" y="1001183"/>
            <a:ext cx="99377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10.0.0.11</a:t>
            </a:r>
          </a:p>
        </p:txBody>
      </p:sp>
      <p:sp>
        <p:nvSpPr>
          <p:cNvPr id="93199" name="Text Box 135">
            <a:extLst>
              <a:ext uri="{FF2B5EF4-FFF2-40B4-BE49-F238E27FC236}">
                <a16:creationId xmlns:a16="http://schemas.microsoft.com/office/drawing/2014/main" id="{5A78B93A-7E3A-4CEB-A940-D9199B9B4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7138" y="1013883"/>
            <a:ext cx="709613" cy="31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Telnet</a:t>
            </a:r>
          </a:p>
        </p:txBody>
      </p:sp>
      <p:pic>
        <p:nvPicPr>
          <p:cNvPr id="93200" name="Picture 138" descr="File-Application_Server">
            <a:extLst>
              <a:ext uri="{FF2B5EF4-FFF2-40B4-BE49-F238E27FC236}">
                <a16:creationId xmlns:a16="http://schemas.microsoft.com/office/drawing/2014/main" id="{5DA25561-751F-4242-8935-A4C4BB60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51" y="1405997"/>
            <a:ext cx="37147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201" name="Group 141">
            <a:extLst>
              <a:ext uri="{FF2B5EF4-FFF2-40B4-BE49-F238E27FC236}">
                <a16:creationId xmlns:a16="http://schemas.microsoft.com/office/drawing/2014/main" id="{45231ADA-3EB9-4F53-9BCB-DFD1E4FBC768}"/>
              </a:ext>
            </a:extLst>
          </p:cNvPr>
          <p:cNvGrpSpPr>
            <a:grpSpLocks/>
          </p:cNvGrpSpPr>
          <p:nvPr/>
        </p:nvGrpSpPr>
        <p:grpSpPr bwMode="auto">
          <a:xfrm>
            <a:off x="3586163" y="1002771"/>
            <a:ext cx="1306513" cy="665162"/>
            <a:chOff x="400" y="1552"/>
            <a:chExt cx="1070" cy="545"/>
          </a:xfrm>
        </p:grpSpPr>
        <p:pic>
          <p:nvPicPr>
            <p:cNvPr id="93207" name="Picture 142" descr="Network_Cloud_Standard">
              <a:extLst>
                <a:ext uri="{FF2B5EF4-FFF2-40B4-BE49-F238E27FC236}">
                  <a16:creationId xmlns:a16="http://schemas.microsoft.com/office/drawing/2014/main" id="{BBCFF150-7815-491C-AFB9-03D9DCA98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" y="1552"/>
              <a:ext cx="1070" cy="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208" name="Rectangle 143">
              <a:extLst>
                <a:ext uri="{FF2B5EF4-FFF2-40B4-BE49-F238E27FC236}">
                  <a16:creationId xmlns:a16="http://schemas.microsoft.com/office/drawing/2014/main" id="{7E995821-9C15-492D-A57B-66AD94DF6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1724"/>
              <a:ext cx="57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57467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Internet</a:t>
              </a:r>
            </a:p>
          </p:txBody>
        </p:sp>
      </p:grpSp>
      <p:pic>
        <p:nvPicPr>
          <p:cNvPr id="93202" name="Picture 144" descr="PC">
            <a:extLst>
              <a:ext uri="{FF2B5EF4-FFF2-40B4-BE49-F238E27FC236}">
                <a16:creationId xmlns:a16="http://schemas.microsoft.com/office/drawing/2014/main" id="{B71B5C8B-74B3-4FE4-8614-BD3B054B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050397"/>
            <a:ext cx="500063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03" name="Picture 145" descr="PC">
            <a:extLst>
              <a:ext uri="{FF2B5EF4-FFF2-40B4-BE49-F238E27FC236}">
                <a16:creationId xmlns:a16="http://schemas.microsoft.com/office/drawing/2014/main" id="{35104FBB-B8EC-4179-AAFE-D0A56CB87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88" y="983722"/>
            <a:ext cx="500063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0" name="Rectangle 148">
            <a:extLst>
              <a:ext uri="{FF2B5EF4-FFF2-40B4-BE49-F238E27FC236}">
                <a16:creationId xmlns:a16="http://schemas.microsoft.com/office/drawing/2014/main" id="{D6A52020-529C-4BAF-A5FD-0AE86CAB9F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Configuring Telnet Access</a:t>
            </a:r>
          </a:p>
        </p:txBody>
      </p:sp>
      <p:pic>
        <p:nvPicPr>
          <p:cNvPr id="93205" name="Picture 150" descr="Cisco_ASA5500">
            <a:extLst>
              <a:ext uri="{FF2B5EF4-FFF2-40B4-BE49-F238E27FC236}">
                <a16:creationId xmlns:a16="http://schemas.microsoft.com/office/drawing/2014/main" id="{2408C75F-A74C-4640-B250-BFE25A82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7" y="1020233"/>
            <a:ext cx="420688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06" name="Picture 149" descr="Router">
            <a:extLst>
              <a:ext uri="{FF2B5EF4-FFF2-40B4-BE49-F238E27FC236}">
                <a16:creationId xmlns:a16="http://schemas.microsoft.com/office/drawing/2014/main" id="{31978400-D295-40A9-A452-72DFF874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6" y="1131359"/>
            <a:ext cx="54768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49917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4">
            <a:extLst>
              <a:ext uri="{FF2B5EF4-FFF2-40B4-BE49-F238E27FC236}">
                <a16:creationId xmlns:a16="http://schemas.microsoft.com/office/drawing/2014/main" id="{D0FD2E34-E0E6-420B-940E-C0B2F4666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9" y="2008188"/>
            <a:ext cx="4167187" cy="8509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crypto key zeroize {rsa | dsa} [label </a:t>
            </a: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key-pair-label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] [default] [noconfirm]</a:t>
            </a:r>
          </a:p>
        </p:txBody>
      </p:sp>
      <p:sp>
        <p:nvSpPr>
          <p:cNvPr id="8195" name="Rectangle 32">
            <a:extLst>
              <a:ext uri="{FF2B5EF4-FFF2-40B4-BE49-F238E27FC236}">
                <a16:creationId xmlns:a16="http://schemas.microsoft.com/office/drawing/2014/main" id="{D9549A43-D74C-4773-8998-A6B1B1032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Configuring SSH Access</a:t>
            </a:r>
          </a:p>
        </p:txBody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48E1D90-A3D7-4271-9B9D-1C5FC4095D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02030" y="1348584"/>
            <a:ext cx="9601200" cy="3809999"/>
          </a:xfr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en-US" sz="1400">
                <a:cs typeface="Times New Roman" panose="02020603050405020304" pitchFamily="18" charset="0"/>
              </a:rPr>
              <a:t>Removes any previously generated RSA keys</a:t>
            </a:r>
          </a:p>
        </p:txBody>
      </p:sp>
      <p:sp>
        <p:nvSpPr>
          <p:cNvPr id="96261" name="Text Box 5">
            <a:extLst>
              <a:ext uri="{FF2B5EF4-FFF2-40B4-BE49-F238E27FC236}">
                <a16:creationId xmlns:a16="http://schemas.microsoft.com/office/drawing/2014/main" id="{4B65EB35-3F63-44F6-AA0B-F21F59806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1746250"/>
            <a:ext cx="1554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ciscoasa(config</a:t>
            </a: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)#</a:t>
            </a:r>
          </a:p>
        </p:txBody>
      </p:sp>
      <p:sp>
        <p:nvSpPr>
          <p:cNvPr id="96262" name="Rectangle 7">
            <a:extLst>
              <a:ext uri="{FF2B5EF4-FFF2-40B4-BE49-F238E27FC236}">
                <a16:creationId xmlns:a16="http://schemas.microsoft.com/office/drawing/2014/main" id="{5C13FF73-2BB6-404F-8060-B184907BA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38" y="4156075"/>
            <a:ext cx="3733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algn="l" defTabSz="814388" rtl="0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Saves the CA state</a:t>
            </a:r>
          </a:p>
        </p:txBody>
      </p:sp>
      <p:sp>
        <p:nvSpPr>
          <p:cNvPr id="96263" name="Text Box 8">
            <a:extLst>
              <a:ext uri="{FF2B5EF4-FFF2-40B4-BE49-F238E27FC236}">
                <a16:creationId xmlns:a16="http://schemas.microsoft.com/office/drawing/2014/main" id="{54B719C2-9F51-4B0A-A610-257110551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3779839"/>
            <a:ext cx="4178300" cy="33813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write memory</a:t>
            </a:r>
          </a:p>
        </p:txBody>
      </p:sp>
      <p:sp>
        <p:nvSpPr>
          <p:cNvPr id="96264" name="Text Box 9">
            <a:extLst>
              <a:ext uri="{FF2B5EF4-FFF2-40B4-BE49-F238E27FC236}">
                <a16:creationId xmlns:a16="http://schemas.microsoft.com/office/drawing/2014/main" id="{0195AE0E-028A-49A8-A8A7-68319D072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9" y="3479800"/>
            <a:ext cx="15636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ciscoasa(config)#</a:t>
            </a:r>
          </a:p>
        </p:txBody>
      </p:sp>
      <p:sp>
        <p:nvSpPr>
          <p:cNvPr id="96265" name="Rectangle 10">
            <a:extLst>
              <a:ext uri="{FF2B5EF4-FFF2-40B4-BE49-F238E27FC236}">
                <a16:creationId xmlns:a16="http://schemas.microsoft.com/office/drawing/2014/main" id="{CAA7E8D6-3808-4FCB-A222-76C9394BD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38" y="5699125"/>
            <a:ext cx="41910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algn="l" defTabSz="814388" rtl="0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Configures the domain name</a:t>
            </a:r>
          </a:p>
        </p:txBody>
      </p:sp>
      <p:sp>
        <p:nvSpPr>
          <p:cNvPr id="96266" name="Text Box 11">
            <a:extLst>
              <a:ext uri="{FF2B5EF4-FFF2-40B4-BE49-F238E27FC236}">
                <a16:creationId xmlns:a16="http://schemas.microsoft.com/office/drawing/2014/main" id="{5D656162-5BB0-4444-94F2-C34454C77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5327650"/>
            <a:ext cx="4165600" cy="3381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domain-name</a:t>
            </a: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 name</a:t>
            </a:r>
          </a:p>
        </p:txBody>
      </p:sp>
      <p:sp>
        <p:nvSpPr>
          <p:cNvPr id="96267" name="Text Box 12">
            <a:extLst>
              <a:ext uri="{FF2B5EF4-FFF2-40B4-BE49-F238E27FC236}">
                <a16:creationId xmlns:a16="http://schemas.microsoft.com/office/drawing/2014/main" id="{928E3B07-DC29-46D3-8301-CBA870E75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9" y="5024438"/>
            <a:ext cx="15636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ciscoasa(config)#</a:t>
            </a:r>
          </a:p>
        </p:txBody>
      </p:sp>
      <p:sp>
        <p:nvSpPr>
          <p:cNvPr id="96268" name="Rectangle 15">
            <a:extLst>
              <a:ext uri="{FF2B5EF4-FFF2-40B4-BE49-F238E27FC236}">
                <a16:creationId xmlns:a16="http://schemas.microsoft.com/office/drawing/2014/main" id="{49172CA8-38A5-4248-B525-9F396D7DD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2997200"/>
            <a:ext cx="41910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algn="l" defTabSz="814388" rtl="0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Generates an RSA key pair </a:t>
            </a:r>
          </a:p>
        </p:txBody>
      </p:sp>
      <p:sp>
        <p:nvSpPr>
          <p:cNvPr id="96269" name="Text Box 16">
            <a:extLst>
              <a:ext uri="{FF2B5EF4-FFF2-40B4-BE49-F238E27FC236}">
                <a16:creationId xmlns:a16="http://schemas.microsoft.com/office/drawing/2014/main" id="{58D2C1B6-07B9-457D-AA7D-FF52FDA6C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900" y="2001839"/>
            <a:ext cx="3962400" cy="1000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crypto key generate rsa [usage-keys | general-keys] [label </a:t>
            </a: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key-pair-labe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l] [modulus </a:t>
            </a: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siz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e] [noconfirm]</a:t>
            </a: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96270" name="Text Box 17">
            <a:extLst>
              <a:ext uri="{FF2B5EF4-FFF2-40B4-BE49-F238E27FC236}">
                <a16:creationId xmlns:a16="http://schemas.microsoft.com/office/drawing/2014/main" id="{7E64B85A-50B5-40DD-89B1-1A0C5C156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900" y="1736725"/>
            <a:ext cx="1563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ciscoasa(config)#</a:t>
            </a:r>
          </a:p>
        </p:txBody>
      </p:sp>
      <p:sp>
        <p:nvSpPr>
          <p:cNvPr id="96271" name="Rectangle 18">
            <a:extLst>
              <a:ext uri="{FF2B5EF4-FFF2-40B4-BE49-F238E27FC236}">
                <a16:creationId xmlns:a16="http://schemas.microsoft.com/office/drawing/2014/main" id="{3F002176-74B6-4B83-BC61-A7A6A40BC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4344989"/>
            <a:ext cx="406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algn="l" defTabSz="814388" rtl="0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Specifies the host or network authorized to initiate an SSH connection</a:t>
            </a:r>
          </a:p>
        </p:txBody>
      </p:sp>
      <p:sp>
        <p:nvSpPr>
          <p:cNvPr id="96272" name="Text Box 19">
            <a:extLst>
              <a:ext uri="{FF2B5EF4-FFF2-40B4-BE49-F238E27FC236}">
                <a16:creationId xmlns:a16="http://schemas.microsoft.com/office/drawing/2014/main" id="{18F53A24-411B-4EA3-BE51-5ECD2DF28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900" y="3765551"/>
            <a:ext cx="3963988" cy="6064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ssh </a:t>
            </a: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{ip_address mask | ipv6_address/prefix} interface</a:t>
            </a:r>
          </a:p>
        </p:txBody>
      </p:sp>
      <p:sp>
        <p:nvSpPr>
          <p:cNvPr id="96273" name="Text Box 20">
            <a:extLst>
              <a:ext uri="{FF2B5EF4-FFF2-40B4-BE49-F238E27FC236}">
                <a16:creationId xmlns:a16="http://schemas.microsoft.com/office/drawing/2014/main" id="{61A53928-8B0F-4047-ABCC-A01A073F5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900" y="3492500"/>
            <a:ext cx="1563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ciscoasa(config)#</a:t>
            </a:r>
          </a:p>
        </p:txBody>
      </p:sp>
      <p:sp>
        <p:nvSpPr>
          <p:cNvPr id="96274" name="Rectangle 21">
            <a:extLst>
              <a:ext uri="{FF2B5EF4-FFF2-40B4-BE49-F238E27FC236}">
                <a16:creationId xmlns:a16="http://schemas.microsoft.com/office/drawing/2014/main" id="{D9333232-3B22-4322-B34D-D070FDB2B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5635626"/>
            <a:ext cx="4267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1" indent="-228600" algn="l" defTabSz="814388" rtl="0" eaLnBrk="1" fontAlgn="base" latinLnBrk="0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Specifies how long a session can be idle before being disconnected</a:t>
            </a:r>
          </a:p>
        </p:txBody>
      </p:sp>
      <p:sp>
        <p:nvSpPr>
          <p:cNvPr id="96275" name="Text Box 22">
            <a:extLst>
              <a:ext uri="{FF2B5EF4-FFF2-40B4-BE49-F238E27FC236}">
                <a16:creationId xmlns:a16="http://schemas.microsoft.com/office/drawing/2014/main" id="{19B09F5F-3CB0-49B2-9A8E-859DF9DDB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900" y="5310189"/>
            <a:ext cx="3962400" cy="33813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ssh timeout</a:t>
            </a: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number</a:t>
            </a:r>
          </a:p>
        </p:txBody>
      </p:sp>
      <p:sp>
        <p:nvSpPr>
          <p:cNvPr id="96276" name="Text Box 23">
            <a:extLst>
              <a:ext uri="{FF2B5EF4-FFF2-40B4-BE49-F238E27FC236}">
                <a16:creationId xmlns:a16="http://schemas.microsoft.com/office/drawing/2014/main" id="{83A12B5B-E90B-42AF-B3DD-5CFA4E1C9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900" y="4994275"/>
            <a:ext cx="1563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ciscoasa(config)#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DDE0DD-AB59-4F66-B475-E2E7D2DA31F8}"/>
              </a:ext>
            </a:extLst>
          </p:cNvPr>
          <p:cNvCxnSpPr>
            <a:stCxn id="96258" idx="2"/>
            <a:endCxn id="96263" idx="0"/>
          </p:cNvCxnSpPr>
          <p:nvPr/>
        </p:nvCxnSpPr>
        <p:spPr>
          <a:xfrm>
            <a:off x="3971133" y="2859088"/>
            <a:ext cx="5555" cy="92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9873EB-2AB2-4996-9720-1892DB5A75AC}"/>
              </a:ext>
            </a:extLst>
          </p:cNvPr>
          <p:cNvCxnSpPr>
            <a:stCxn id="96263" idx="2"/>
            <a:endCxn id="96266" idx="0"/>
          </p:cNvCxnSpPr>
          <p:nvPr/>
        </p:nvCxnSpPr>
        <p:spPr>
          <a:xfrm flipH="1">
            <a:off x="3970338" y="4117976"/>
            <a:ext cx="6350" cy="120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074F0F-89B1-4541-8482-13AF2DBC667D}"/>
              </a:ext>
            </a:extLst>
          </p:cNvPr>
          <p:cNvCxnSpPr>
            <a:stCxn id="96269" idx="2"/>
            <a:endCxn id="96272" idx="0"/>
          </p:cNvCxnSpPr>
          <p:nvPr/>
        </p:nvCxnSpPr>
        <p:spPr>
          <a:xfrm>
            <a:off x="8293100" y="3001964"/>
            <a:ext cx="794" cy="763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ADB99F-40E0-4F48-A295-1B04EF6D0125}"/>
              </a:ext>
            </a:extLst>
          </p:cNvPr>
          <p:cNvCxnSpPr>
            <a:stCxn id="96272" idx="2"/>
            <a:endCxn id="96275" idx="0"/>
          </p:cNvCxnSpPr>
          <p:nvPr/>
        </p:nvCxnSpPr>
        <p:spPr>
          <a:xfrm flipH="1">
            <a:off x="8293100" y="4371976"/>
            <a:ext cx="794" cy="93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85229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Line 337">
            <a:extLst>
              <a:ext uri="{FF2B5EF4-FFF2-40B4-BE49-F238E27FC236}">
                <a16:creationId xmlns:a16="http://schemas.microsoft.com/office/drawing/2014/main" id="{B188BB2C-3E31-4EAF-80D3-0A56B41E35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0876" y="2714625"/>
            <a:ext cx="560387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7283" name="Picture 351" descr="EndUser_CiscoWorks">
            <a:extLst>
              <a:ext uri="{FF2B5EF4-FFF2-40B4-BE49-F238E27FC236}">
                <a16:creationId xmlns:a16="http://schemas.microsoft.com/office/drawing/2014/main" id="{5989B421-CE5A-4ABD-B8C4-ACD907DC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1" y="2514601"/>
            <a:ext cx="92392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350" descr="Router">
            <a:extLst>
              <a:ext uri="{FF2B5EF4-FFF2-40B4-BE49-F238E27FC236}">
                <a16:creationId xmlns:a16="http://schemas.microsoft.com/office/drawing/2014/main" id="{AD5C32CE-36E7-477D-8808-1FAC0DB2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4" y="2506663"/>
            <a:ext cx="585787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Text Box 37">
            <a:extLst>
              <a:ext uri="{FF2B5EF4-FFF2-40B4-BE49-F238E27FC236}">
                <a16:creationId xmlns:a16="http://schemas.microsoft.com/office/drawing/2014/main" id="{57A67A49-C215-4F5F-A678-5CF56B11F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75" y="3714750"/>
            <a:ext cx="7696200" cy="22225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bIns="0"/>
          <a:lstStyle>
            <a:lvl1pPr marL="238125" indent="-238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8125" marR="0" lvl="0" indent="-238125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rPr>
              <a:t>asa1(config)# crypto key zeroize rsa</a:t>
            </a:r>
          </a:p>
          <a:p>
            <a:pPr marL="238125" marR="0" lvl="0" indent="-238125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rPr>
              <a:t>asa1(config)# write memory</a:t>
            </a:r>
          </a:p>
          <a:p>
            <a:pPr marL="238125" marR="0" lvl="0" indent="-238125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rPr>
              <a:t>asa1(config)# domain-name cisco.com</a:t>
            </a:r>
          </a:p>
          <a:p>
            <a:pPr marL="238125" marR="0" lvl="0" indent="-238125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rPr>
              <a:t>asa1(config)# crypto key generate rsa modulus 1024</a:t>
            </a:r>
          </a:p>
          <a:p>
            <a:pPr marL="238125" marR="0" lvl="0" indent="-238125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rPr>
              <a:t>asa1(config)# write memory</a:t>
            </a:r>
          </a:p>
          <a:p>
            <a:pPr marL="238125" marR="0" lvl="0" indent="-238125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rPr>
              <a:t>asa1(config)# ssh 172.26.26.50 255.255.255.255 outside</a:t>
            </a:r>
          </a:p>
          <a:p>
            <a:pPr marL="238125" marR="0" lvl="0" indent="-238125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rPr>
              <a:t>asa1(config)# ssh timeout 30</a:t>
            </a:r>
          </a:p>
        </p:txBody>
      </p:sp>
      <p:sp>
        <p:nvSpPr>
          <p:cNvPr id="97286" name="Rectangle 15">
            <a:extLst>
              <a:ext uri="{FF2B5EF4-FFF2-40B4-BE49-F238E27FC236}">
                <a16:creationId xmlns:a16="http://schemas.microsoft.com/office/drawing/2014/main" id="{4C99A269-09AB-404D-978E-12096B137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1" y="2865438"/>
            <a:ext cx="12176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5000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Times New Roman" panose="02020603050405020304" pitchFamily="18" charset="0"/>
              </a:rPr>
              <a:t>172.26.26.50</a:t>
            </a:r>
          </a:p>
        </p:txBody>
      </p:sp>
      <p:sp>
        <p:nvSpPr>
          <p:cNvPr id="97287" name="Text Box 17">
            <a:extLst>
              <a:ext uri="{FF2B5EF4-FFF2-40B4-BE49-F238E27FC236}">
                <a16:creationId xmlns:a16="http://schemas.microsoft.com/office/drawing/2014/main" id="{FC9C3A2A-6A0B-4214-ADE1-09197C9CC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2146301"/>
            <a:ext cx="297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7288" name="Line 231">
            <a:extLst>
              <a:ext uri="{FF2B5EF4-FFF2-40B4-BE49-F238E27FC236}">
                <a16:creationId xmlns:a16="http://schemas.microsoft.com/office/drawing/2014/main" id="{CA167032-7C85-4F98-B0F1-5B37445CF2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4113" y="2227263"/>
            <a:ext cx="0" cy="11858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7289" name="Line 235">
            <a:extLst>
              <a:ext uri="{FF2B5EF4-FFF2-40B4-BE49-F238E27FC236}">
                <a16:creationId xmlns:a16="http://schemas.microsoft.com/office/drawing/2014/main" id="{4556EF71-25C6-4131-887C-B46182125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2526" y="3171825"/>
            <a:ext cx="69691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7290" name="Text Box 310">
            <a:extLst>
              <a:ext uri="{FF2B5EF4-FFF2-40B4-BE49-F238E27FC236}">
                <a16:creationId xmlns:a16="http://schemas.microsoft.com/office/drawing/2014/main" id="{2358B936-A9FD-4217-8B6C-E600CD778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9" y="2301875"/>
            <a:ext cx="561975" cy="31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SSH</a:t>
            </a:r>
          </a:p>
        </p:txBody>
      </p:sp>
      <p:sp>
        <p:nvSpPr>
          <p:cNvPr id="97291" name="Line 313">
            <a:extLst>
              <a:ext uri="{FF2B5EF4-FFF2-40B4-BE49-F238E27FC236}">
                <a16:creationId xmlns:a16="http://schemas.microsoft.com/office/drawing/2014/main" id="{5BEA0E42-3410-47BD-A8DD-301E659F9C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2526" y="2397125"/>
            <a:ext cx="69691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7292" name="AutoShape 34">
            <a:extLst>
              <a:ext uri="{FF2B5EF4-FFF2-40B4-BE49-F238E27FC236}">
                <a16:creationId xmlns:a16="http://schemas.microsoft.com/office/drawing/2014/main" id="{FC0DDD57-2A8C-4E29-8093-5E5F08B0F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200" y="1460500"/>
            <a:ext cx="2514600" cy="762000"/>
          </a:xfrm>
          <a:prstGeom prst="wedgeRoundRectCallout">
            <a:avLst>
              <a:gd name="adj1" fmla="val -8269"/>
              <a:gd name="adj2" fmla="val 93958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7293" name="Text Box 28">
            <a:extLst>
              <a:ext uri="{FF2B5EF4-FFF2-40B4-BE49-F238E27FC236}">
                <a16:creationId xmlns:a16="http://schemas.microsoft.com/office/drawing/2014/main" id="{6B87E766-BE34-40FB-A1F1-19896507D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200" y="1536700"/>
            <a:ext cx="23622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username: pix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password:	 telnetpassword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7294" name="Picture 339" descr="File-Application_Server">
            <a:extLst>
              <a:ext uri="{FF2B5EF4-FFF2-40B4-BE49-F238E27FC236}">
                <a16:creationId xmlns:a16="http://schemas.microsoft.com/office/drawing/2014/main" id="{153708D9-36E8-4F6E-9D2C-70376E24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900" y="2936876"/>
            <a:ext cx="4000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295" name="Group 342">
            <a:extLst>
              <a:ext uri="{FF2B5EF4-FFF2-40B4-BE49-F238E27FC236}">
                <a16:creationId xmlns:a16="http://schemas.microsoft.com/office/drawing/2014/main" id="{E1954F39-06F6-466B-90DE-C3D3340586EC}"/>
              </a:ext>
            </a:extLst>
          </p:cNvPr>
          <p:cNvGrpSpPr>
            <a:grpSpLocks/>
          </p:cNvGrpSpPr>
          <p:nvPr/>
        </p:nvGrpSpPr>
        <p:grpSpPr bwMode="auto">
          <a:xfrm>
            <a:off x="4916489" y="2343150"/>
            <a:ext cx="1335087" cy="679450"/>
            <a:chOff x="400" y="1552"/>
            <a:chExt cx="1070" cy="545"/>
          </a:xfrm>
        </p:grpSpPr>
        <p:pic>
          <p:nvPicPr>
            <p:cNvPr id="97300" name="Picture 343" descr="Network_Cloud_Standard">
              <a:extLst>
                <a:ext uri="{FF2B5EF4-FFF2-40B4-BE49-F238E27FC236}">
                  <a16:creationId xmlns:a16="http://schemas.microsoft.com/office/drawing/2014/main" id="{39988453-0563-4843-B64E-6DE8EAC24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" y="1552"/>
              <a:ext cx="1070" cy="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01" name="Rectangle 344">
              <a:extLst>
                <a:ext uri="{FF2B5EF4-FFF2-40B4-BE49-F238E27FC236}">
                  <a16:creationId xmlns:a16="http://schemas.microsoft.com/office/drawing/2014/main" id="{136954D3-2E55-46BF-B0D3-431866A4F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1724"/>
              <a:ext cx="567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57467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Internet</a:t>
              </a:r>
            </a:p>
          </p:txBody>
        </p:sp>
      </p:grpSp>
      <p:pic>
        <p:nvPicPr>
          <p:cNvPr id="97296" name="Picture 345" descr="PC">
            <a:extLst>
              <a:ext uri="{FF2B5EF4-FFF2-40B4-BE49-F238E27FC236}">
                <a16:creationId xmlns:a16="http://schemas.microsoft.com/office/drawing/2014/main" id="{0C13E179-63C7-4BDC-AEB4-C957B341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926" y="2146301"/>
            <a:ext cx="5191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97" name="Line 309">
            <a:extLst>
              <a:ext uri="{FF2B5EF4-FFF2-40B4-BE49-F238E27FC236}">
                <a16:creationId xmlns:a16="http://schemas.microsoft.com/office/drawing/2014/main" id="{723BD0AC-6455-4A73-A6B5-F8F976EA84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3100" y="2578100"/>
            <a:ext cx="46228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34" name="Rectangle 348">
            <a:extLst>
              <a:ext uri="{FF2B5EF4-FFF2-40B4-BE49-F238E27FC236}">
                <a16:creationId xmlns:a16="http://schemas.microsoft.com/office/drawing/2014/main" id="{B46E1A1C-15BE-4B00-82AD-D43D77E8F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Configuring SSH Access Example</a:t>
            </a:r>
          </a:p>
        </p:txBody>
      </p:sp>
      <p:pic>
        <p:nvPicPr>
          <p:cNvPr id="97299" name="Picture 349" descr="Cisco_ASA5500">
            <a:extLst>
              <a:ext uri="{FF2B5EF4-FFF2-40B4-BE49-F238E27FC236}">
                <a16:creationId xmlns:a16="http://schemas.microsoft.com/office/drawing/2014/main" id="{FA424FD8-B57D-4857-8DD1-E609BE538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89" y="2479675"/>
            <a:ext cx="42068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09365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Text Box 12">
            <a:extLst>
              <a:ext uri="{FF2B5EF4-FFF2-40B4-BE49-F238E27FC236}">
                <a16:creationId xmlns:a16="http://schemas.microsoft.com/office/drawing/2014/main" id="{2B6A7189-8979-4F55-8D7F-F00E0FF97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067" y="4122761"/>
            <a:ext cx="10160000" cy="40722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bIns="0"/>
          <a:lstStyle>
            <a:lvl1pPr marL="238125" indent="-238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ciscoasa(config)#username ciscoadmin password adminpassword privilege 15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3190" name="Rectangle 19">
            <a:extLst>
              <a:ext uri="{FF2B5EF4-FFF2-40B4-BE49-F238E27FC236}">
                <a16:creationId xmlns:a16="http://schemas.microsoft.com/office/drawing/2014/main" id="{70CA6B60-48C0-4331-BA6A-6546F02E3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666" y="2243806"/>
            <a:ext cx="7683500" cy="31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Creates user account</a:t>
            </a:r>
          </a:p>
        </p:txBody>
      </p:sp>
      <p:sp>
        <p:nvSpPr>
          <p:cNvPr id="93191" name="Text Box 20">
            <a:extLst>
              <a:ext uri="{FF2B5EF4-FFF2-40B4-BE49-F238E27FC236}">
                <a16:creationId xmlns:a16="http://schemas.microsoft.com/office/drawing/2014/main" id="{6A404AC3-582A-4903-A452-DCFFA8F1F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765" y="1378795"/>
            <a:ext cx="8030635" cy="7848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username </a:t>
            </a:r>
            <a:r>
              <a:rPr lang="en-US" altLang="en-US" i="1">
                <a:solidFill>
                  <a:srgbClr val="000000"/>
                </a:solidFill>
                <a:latin typeface="Courier New" panose="02070309020205020404" pitchFamily="49" charset="0"/>
              </a:rPr>
              <a:t>username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 {nopassword | password} </a:t>
            </a:r>
            <a:r>
              <a:rPr lang="en-US" altLang="en-US" i="1">
                <a:solidFill>
                  <a:srgbClr val="000000"/>
                </a:solidFill>
                <a:latin typeface="Courier New" panose="02070309020205020404" pitchFamily="49" charset="0"/>
              </a:rPr>
              <a:t>password</a:t>
            </a:r>
          </a:p>
          <a:p>
            <a:pPr lv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[encrypted] [privilege privilege_level]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92" name="Text Box 21">
            <a:extLst>
              <a:ext uri="{FF2B5EF4-FFF2-40B4-BE49-F238E27FC236}">
                <a16:creationId xmlns:a16="http://schemas.microsoft.com/office/drawing/2014/main" id="{E6765EA0-5EC7-430D-9365-30C253A62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4666" y="900007"/>
            <a:ext cx="1763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ciscoasa(config)#</a:t>
            </a:r>
          </a:p>
        </p:txBody>
      </p:sp>
      <p:sp>
        <p:nvSpPr>
          <p:cNvPr id="5140" name="Rectangle 148">
            <a:extLst>
              <a:ext uri="{FF2B5EF4-FFF2-40B4-BE49-F238E27FC236}">
                <a16:creationId xmlns:a16="http://schemas.microsoft.com/office/drawing/2014/main" id="{D6A52020-529C-4BAF-A5FD-0AE86CAB9F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Configuring User Authentication</a:t>
            </a: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B2949946-97EF-45A3-99C6-3B73A82CA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766" y="3444701"/>
            <a:ext cx="7683500" cy="31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defRPr/>
            </a:pPr>
            <a:r>
              <a:rPr lang="en-US" altLang="en-US" sz="1600">
                <a:solidFill>
                  <a:srgbClr val="000000"/>
                </a:solidFill>
                <a:cs typeface="Times New Roman" panose="02020603050405020304" pitchFamily="18" charset="0"/>
              </a:rPr>
              <a:t>Enables authentication for appliance access controlling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D2344AF2-E9FC-4F37-95AA-E07B69E87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766" y="2648939"/>
            <a:ext cx="8118476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aaa authentication {serial | enable | telnet | ssh | http} console {AAA_group_tag | [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LOCAL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]}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 Box 12">
            <a:extLst>
              <a:ext uri="{FF2B5EF4-FFF2-40B4-BE49-F238E27FC236}">
                <a16:creationId xmlns:a16="http://schemas.microsoft.com/office/drawing/2014/main" id="{B957B525-C06C-484D-BE10-D922EEDAE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067" y="4796538"/>
            <a:ext cx="10160000" cy="14966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bIns="0"/>
          <a:lstStyle>
            <a:lvl1pPr marL="238125" indent="-238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ciscoasa(config)# aaa authentication ssh console LOCAL</a:t>
            </a:r>
          </a:p>
          <a:p>
            <a:pPr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ciscoasa(config)# aaa authentication http console LOCAL</a:t>
            </a:r>
          </a:p>
          <a:p>
            <a:pPr lvl="0"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ciscoasa(config)# ssh 10.0.1.0 255.255.255.0 inside</a:t>
            </a:r>
          </a:p>
          <a:p>
            <a:pPr lvl="0"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defRPr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ciscoasa(config)# http 10.0.1.0 255.255.255.0 inside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93897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Các dòng Firewall Cisco ASA 5500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3E5287B-9763-4E6E-B5E2-86A869976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413" y="938213"/>
            <a:ext cx="7696200" cy="4375150"/>
          </a:xfrm>
          <a:prstGeom prst="rect">
            <a:avLst/>
          </a:prstGeom>
          <a:gradFill rotWithShape="0">
            <a:gsLst>
              <a:gs pos="0">
                <a:srgbClr val="F7F1FF"/>
              </a:gs>
              <a:gs pos="50000">
                <a:srgbClr val="E4D1FF"/>
              </a:gs>
              <a:gs pos="100000">
                <a:srgbClr val="F7F1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59">
            <a:extLst>
              <a:ext uri="{FF2B5EF4-FFF2-40B4-BE49-F238E27FC236}">
                <a16:creationId xmlns:a16="http://schemas.microsoft.com/office/drawing/2014/main" id="{B60F26CA-2603-4624-985F-DAA47A2B8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413" y="1376363"/>
            <a:ext cx="6249987" cy="3971925"/>
          </a:xfrm>
          <a:prstGeom prst="rect">
            <a:avLst/>
          </a:prstGeom>
          <a:gradFill rotWithShape="0">
            <a:gsLst>
              <a:gs pos="0">
                <a:srgbClr val="EAF5FF"/>
              </a:gs>
              <a:gs pos="50000">
                <a:srgbClr val="BBDDFF"/>
              </a:gs>
              <a:gs pos="100000">
                <a:srgbClr val="EAF5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5A6798C4-D2D0-407A-83EC-6EA51D890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413" y="2995613"/>
            <a:ext cx="3581400" cy="2362200"/>
          </a:xfrm>
          <a:prstGeom prst="rect">
            <a:avLst/>
          </a:prstGeom>
          <a:gradFill rotWithShape="0">
            <a:gsLst>
              <a:gs pos="0">
                <a:srgbClr val="E4FFE3"/>
              </a:gs>
              <a:gs pos="50000">
                <a:srgbClr val="BBFFB8"/>
              </a:gs>
              <a:gs pos="100000">
                <a:srgbClr val="E4FFE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25571C09-4F59-45B2-9F36-312B57171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413" y="3910013"/>
            <a:ext cx="2286000" cy="1447800"/>
          </a:xfrm>
          <a:prstGeom prst="rect">
            <a:avLst/>
          </a:prstGeom>
          <a:gradFill rotWithShape="0">
            <a:gsLst>
              <a:gs pos="0">
                <a:srgbClr val="FFF7E1"/>
              </a:gs>
              <a:gs pos="50000">
                <a:srgbClr val="FFE59B"/>
              </a:gs>
              <a:gs pos="100000">
                <a:srgbClr val="FFF7E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62">
            <a:extLst>
              <a:ext uri="{FF2B5EF4-FFF2-40B4-BE49-F238E27FC236}">
                <a16:creationId xmlns:a16="http://schemas.microsoft.com/office/drawing/2014/main" id="{19BDC258-4ADD-4202-BA51-9112A0B9C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213" y="4968875"/>
            <a:ext cx="1752600" cy="388938"/>
          </a:xfrm>
          <a:prstGeom prst="rect">
            <a:avLst/>
          </a:prstGeom>
          <a:solidFill>
            <a:srgbClr val="08A000"/>
          </a:solidFill>
          <a:ln w="19050">
            <a:solidFill>
              <a:srgbClr val="0099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63">
            <a:extLst>
              <a:ext uri="{FF2B5EF4-FFF2-40B4-BE49-F238E27FC236}">
                <a16:creationId xmlns:a16="http://schemas.microsoft.com/office/drawing/2014/main" id="{E788AF3D-0276-4A90-8FD2-EE9090059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413" y="4968875"/>
            <a:ext cx="2286000" cy="388938"/>
          </a:xfrm>
          <a:prstGeom prst="rect">
            <a:avLst/>
          </a:prstGeom>
          <a:solidFill>
            <a:srgbClr val="CE9800"/>
          </a:solidFill>
          <a:ln w="19050">
            <a:solidFill>
              <a:srgbClr val="0099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64">
            <a:extLst>
              <a:ext uri="{FF2B5EF4-FFF2-40B4-BE49-F238E27FC236}">
                <a16:creationId xmlns:a16="http://schemas.microsoft.com/office/drawing/2014/main" id="{B6AB3A88-80EB-41BD-A9CB-A078D3660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813" y="4968875"/>
            <a:ext cx="3063875" cy="388938"/>
          </a:xfrm>
          <a:prstGeom prst="rect">
            <a:avLst/>
          </a:prstGeom>
          <a:solidFill>
            <a:srgbClr val="0078F0"/>
          </a:solidFill>
          <a:ln w="19050">
            <a:solidFill>
              <a:srgbClr val="0099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65">
            <a:extLst>
              <a:ext uri="{FF2B5EF4-FFF2-40B4-BE49-F238E27FC236}">
                <a16:creationId xmlns:a16="http://schemas.microsoft.com/office/drawing/2014/main" id="{EC876C26-D7CE-4004-B39E-DC58A4826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4983163"/>
            <a:ext cx="6858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64" tIns="46032" rIns="92064" bIns="460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SMB</a:t>
            </a:r>
          </a:p>
        </p:txBody>
      </p:sp>
      <p:sp>
        <p:nvSpPr>
          <p:cNvPr id="28" name="Rectangle 66">
            <a:extLst>
              <a:ext uri="{FF2B5EF4-FFF2-40B4-BE49-F238E27FC236}">
                <a16:creationId xmlns:a16="http://schemas.microsoft.com/office/drawing/2014/main" id="{99109BF5-B01E-4288-8750-33AA268902F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410494" y="2743994"/>
            <a:ext cx="7699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64" tIns="46032" rIns="92064" bIns="460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sp>
        <p:nvSpPr>
          <p:cNvPr id="29" name="Line 67">
            <a:extLst>
              <a:ext uri="{FF2B5EF4-FFF2-40B4-BE49-F238E27FC236}">
                <a16:creationId xmlns:a16="http://schemas.microsoft.com/office/drawing/2014/main" id="{F75558A7-EA32-4D1B-AC84-757F3461D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8338" y="4430713"/>
            <a:ext cx="3683000" cy="317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0" name="Rectangle 68">
            <a:extLst>
              <a:ext uri="{FF2B5EF4-FFF2-40B4-BE49-F238E27FC236}">
                <a16:creationId xmlns:a16="http://schemas.microsoft.com/office/drawing/2014/main" id="{B5BAF337-834D-4BEF-BA3D-C7FDB4A1E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5434013"/>
            <a:ext cx="19812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2" rIns="92064" bIns="460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</a:p>
        </p:txBody>
      </p:sp>
      <p:sp>
        <p:nvSpPr>
          <p:cNvPr id="31" name="Rectangle 69">
            <a:extLst>
              <a:ext uri="{FF2B5EF4-FFF2-40B4-BE49-F238E27FC236}">
                <a16:creationId xmlns:a16="http://schemas.microsoft.com/office/drawing/2014/main" id="{768E09A6-C965-4B20-961C-84593E362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4484688"/>
            <a:ext cx="18526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64" tIns="46032" rIns="92064" bIns="460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Gigabit Ethernet</a:t>
            </a:r>
          </a:p>
        </p:txBody>
      </p:sp>
      <p:sp>
        <p:nvSpPr>
          <p:cNvPr id="32" name="Rectangle 70">
            <a:extLst>
              <a:ext uri="{FF2B5EF4-FFF2-40B4-BE49-F238E27FC236}">
                <a16:creationId xmlns:a16="http://schemas.microsoft.com/office/drawing/2014/main" id="{9F0945A2-E938-4913-8BD6-04A6541E5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100" y="4983163"/>
            <a:ext cx="12382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64" tIns="46032" rIns="92064" bIns="460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Enterprise</a:t>
            </a:r>
          </a:p>
        </p:txBody>
      </p:sp>
      <p:sp>
        <p:nvSpPr>
          <p:cNvPr id="33" name="Rectangle 71">
            <a:extLst>
              <a:ext uri="{FF2B5EF4-FFF2-40B4-BE49-F238E27FC236}">
                <a16:creationId xmlns:a16="http://schemas.microsoft.com/office/drawing/2014/main" id="{98197E97-39F1-42EF-95C9-5EEDB3398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413" y="4984750"/>
            <a:ext cx="10668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2" rIns="92064" bIns="460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ROBO</a:t>
            </a:r>
          </a:p>
        </p:txBody>
      </p:sp>
      <p:sp>
        <p:nvSpPr>
          <p:cNvPr id="34" name="Rectangle 72">
            <a:extLst>
              <a:ext uri="{FF2B5EF4-FFF2-40B4-BE49-F238E27FC236}">
                <a16:creationId xmlns:a16="http://schemas.microsoft.com/office/drawing/2014/main" id="{73CBBBC5-159A-47BB-AF69-28D864AA3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413" y="4443413"/>
            <a:ext cx="1143000" cy="914400"/>
          </a:xfrm>
          <a:prstGeom prst="rect">
            <a:avLst/>
          </a:prstGeom>
          <a:gradFill rotWithShape="0">
            <a:gsLst>
              <a:gs pos="0">
                <a:srgbClr val="FCD8DE"/>
              </a:gs>
              <a:gs pos="50000">
                <a:srgbClr val="F67E92"/>
              </a:gs>
              <a:gs pos="100000">
                <a:srgbClr val="FCD8D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73">
            <a:extLst>
              <a:ext uri="{FF2B5EF4-FFF2-40B4-BE49-F238E27FC236}">
                <a16:creationId xmlns:a16="http://schemas.microsoft.com/office/drawing/2014/main" id="{ADF64078-CDEB-4797-AAF5-A756D295E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413" y="4968875"/>
            <a:ext cx="1143000" cy="388938"/>
          </a:xfrm>
          <a:prstGeom prst="rect">
            <a:avLst/>
          </a:prstGeom>
          <a:solidFill>
            <a:srgbClr val="333399"/>
          </a:solidFill>
          <a:ln w="19050">
            <a:solidFill>
              <a:srgbClr val="0099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74">
            <a:extLst>
              <a:ext uri="{FF2B5EF4-FFF2-40B4-BE49-F238E27FC236}">
                <a16:creationId xmlns:a16="http://schemas.microsoft.com/office/drawing/2014/main" id="{4FFC9A41-25AE-46EF-896D-ADB8A8BEA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813" y="4978400"/>
            <a:ext cx="86518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64" tIns="46032" rIns="92064" bIns="460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SOHO</a:t>
            </a:r>
          </a:p>
        </p:txBody>
      </p:sp>
      <p:sp>
        <p:nvSpPr>
          <p:cNvPr id="37" name="Line 75">
            <a:extLst>
              <a:ext uri="{FF2B5EF4-FFF2-40B4-BE49-F238E27FC236}">
                <a16:creationId xmlns:a16="http://schemas.microsoft.com/office/drawing/2014/main" id="{2D72CF93-E064-4F38-8629-49D5B5B6F6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57413" y="938213"/>
            <a:ext cx="1587" cy="440372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8" name="Rectangle 76">
            <a:extLst>
              <a:ext uri="{FF2B5EF4-FFF2-40B4-BE49-F238E27FC236}">
                <a16:creationId xmlns:a16="http://schemas.microsoft.com/office/drawing/2014/main" id="{CF955D3F-8B8D-4783-B142-4F3319BB8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638" y="4968875"/>
            <a:ext cx="1839912" cy="374650"/>
          </a:xfrm>
          <a:prstGeom prst="rect">
            <a:avLst/>
          </a:prstGeom>
          <a:solidFill>
            <a:srgbClr val="9349FF"/>
          </a:solidFill>
          <a:ln w="19050">
            <a:solidFill>
              <a:srgbClr val="0099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77">
            <a:extLst>
              <a:ext uri="{FF2B5EF4-FFF2-40B4-BE49-F238E27FC236}">
                <a16:creationId xmlns:a16="http://schemas.microsoft.com/office/drawing/2014/main" id="{2149C15A-831C-4F5D-8ACD-4EB39C4C6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163" y="4978400"/>
            <a:ext cx="469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864" tIns="40932" rIns="81864" bIns="40932">
            <a:spAutoFit/>
          </a:bodyPr>
          <a:lstStyle>
            <a:lvl1pPr defTabSz="812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2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2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2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2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28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28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28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28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28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</a:p>
        </p:txBody>
      </p:sp>
      <p:sp>
        <p:nvSpPr>
          <p:cNvPr id="40" name="Line 78">
            <a:extLst>
              <a:ext uri="{FF2B5EF4-FFF2-40B4-BE49-F238E27FC236}">
                <a16:creationId xmlns:a16="http://schemas.microsoft.com/office/drawing/2014/main" id="{8B8371C9-4B1F-4161-9C52-685EFAB90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7413" y="5357813"/>
            <a:ext cx="7724775" cy="476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41" name="Text Box 79">
            <a:extLst>
              <a:ext uri="{FF2B5EF4-FFF2-40B4-BE49-F238E27FC236}">
                <a16:creationId xmlns:a16="http://schemas.microsoft.com/office/drawing/2014/main" id="{23A161DB-8DCF-4772-BA21-9E01E901C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5" y="2687638"/>
            <a:ext cx="9461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17" tIns="36508" rIns="73017" bIns="365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ASA 5520</a:t>
            </a:r>
          </a:p>
        </p:txBody>
      </p:sp>
      <p:sp>
        <p:nvSpPr>
          <p:cNvPr id="42" name="Text Box 80">
            <a:extLst>
              <a:ext uri="{FF2B5EF4-FFF2-40B4-BE49-F238E27FC236}">
                <a16:creationId xmlns:a16="http://schemas.microsoft.com/office/drawing/2014/main" id="{B2379638-173A-4DA2-AEED-4725BA3BF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588" y="1979613"/>
            <a:ext cx="9461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17" tIns="36508" rIns="73017" bIns="365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ASA 5540</a:t>
            </a:r>
          </a:p>
        </p:txBody>
      </p:sp>
      <p:sp>
        <p:nvSpPr>
          <p:cNvPr id="43" name="Text Box 81">
            <a:extLst>
              <a:ext uri="{FF2B5EF4-FFF2-40B4-BE49-F238E27FC236}">
                <a16:creationId xmlns:a16="http://schemas.microsoft.com/office/drawing/2014/main" id="{8B42D504-E236-4768-A760-D58A01112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188" y="3606800"/>
            <a:ext cx="946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17" tIns="36508" rIns="73017" bIns="365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ASA 5510</a:t>
            </a:r>
          </a:p>
        </p:txBody>
      </p:sp>
      <p:sp>
        <p:nvSpPr>
          <p:cNvPr id="44" name="Text Box 82">
            <a:extLst>
              <a:ext uri="{FF2B5EF4-FFF2-40B4-BE49-F238E27FC236}">
                <a16:creationId xmlns:a16="http://schemas.microsoft.com/office/drawing/2014/main" id="{17746605-7DA4-4E1F-A08B-7A033E7A4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622" y="1254125"/>
            <a:ext cx="1581335" cy="2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73017" tIns="36508" rIns="73017" bIns="365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ASA 5550 - 5580</a:t>
            </a:r>
          </a:p>
        </p:txBody>
      </p:sp>
      <p:sp>
        <p:nvSpPr>
          <p:cNvPr id="45" name="Text Box 83">
            <a:extLst>
              <a:ext uri="{FF2B5EF4-FFF2-40B4-BE49-F238E27FC236}">
                <a16:creationId xmlns:a16="http://schemas.microsoft.com/office/drawing/2014/main" id="{302B60CB-8A86-4069-824A-44E82C95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725" y="4054475"/>
            <a:ext cx="946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17" tIns="36508" rIns="73017" bIns="365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ASA 5505</a:t>
            </a:r>
          </a:p>
        </p:txBody>
      </p:sp>
      <p:pic>
        <p:nvPicPr>
          <p:cNvPr id="46" name="Picture 84" descr="Arrows">
            <a:extLst>
              <a:ext uri="{FF2B5EF4-FFF2-40B4-BE49-F238E27FC236}">
                <a16:creationId xmlns:a16="http://schemas.microsoft.com/office/drawing/2014/main" id="{2E1F7E00-4E99-4FD8-BD37-BFD03F70D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4427538"/>
            <a:ext cx="1004887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85" descr="5550">
            <a:extLst>
              <a:ext uri="{FF2B5EF4-FFF2-40B4-BE49-F238E27FC236}">
                <a16:creationId xmlns:a16="http://schemas.microsoft.com/office/drawing/2014/main" id="{12560E05-2412-446E-9C7A-BAD4CF486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1614488"/>
            <a:ext cx="1000125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Group 86">
            <a:extLst>
              <a:ext uri="{FF2B5EF4-FFF2-40B4-BE49-F238E27FC236}">
                <a16:creationId xmlns:a16="http://schemas.microsoft.com/office/drawing/2014/main" id="{DD857670-69AD-45C3-BBE7-E2A3F918CC94}"/>
              </a:ext>
            </a:extLst>
          </p:cNvPr>
          <p:cNvGrpSpPr>
            <a:grpSpLocks/>
          </p:cNvGrpSpPr>
          <p:nvPr/>
        </p:nvGrpSpPr>
        <p:grpSpPr bwMode="auto">
          <a:xfrm rot="232023">
            <a:off x="5635625" y="3078163"/>
            <a:ext cx="1006475" cy="153987"/>
            <a:chOff x="3540" y="2285"/>
            <a:chExt cx="1229" cy="386"/>
          </a:xfrm>
        </p:grpSpPr>
        <p:pic>
          <p:nvPicPr>
            <p:cNvPr id="49" name="Picture 87" descr="515white">
              <a:extLst>
                <a:ext uri="{FF2B5EF4-FFF2-40B4-BE49-F238E27FC236}">
                  <a16:creationId xmlns:a16="http://schemas.microsoft.com/office/drawing/2014/main" id="{64EEFC8B-6553-46AD-BBCB-1954D5292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7" t="37650" r="10387" b="29239"/>
            <a:stretch>
              <a:fillRect/>
            </a:stretch>
          </p:blipFill>
          <p:spPr bwMode="auto">
            <a:xfrm>
              <a:off x="3540" y="2285"/>
              <a:ext cx="1229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88" descr="Picture1a">
              <a:extLst>
                <a:ext uri="{FF2B5EF4-FFF2-40B4-BE49-F238E27FC236}">
                  <a16:creationId xmlns:a16="http://schemas.microsoft.com/office/drawing/2014/main" id="{C56F4572-ACA5-4018-B06C-EE22D2D11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0" t="12939" r="1871" b="10542"/>
            <a:stretch>
              <a:fillRect/>
            </a:stretch>
          </p:blipFill>
          <p:spPr bwMode="auto">
            <a:xfrm rot="232023">
              <a:off x="3583" y="2459"/>
              <a:ext cx="107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oup 89">
            <a:extLst>
              <a:ext uri="{FF2B5EF4-FFF2-40B4-BE49-F238E27FC236}">
                <a16:creationId xmlns:a16="http://schemas.microsoft.com/office/drawing/2014/main" id="{095B0C79-F4B6-4359-9751-35DBC4A40DF2}"/>
              </a:ext>
            </a:extLst>
          </p:cNvPr>
          <p:cNvGrpSpPr>
            <a:grpSpLocks/>
          </p:cNvGrpSpPr>
          <p:nvPr/>
        </p:nvGrpSpPr>
        <p:grpSpPr bwMode="auto">
          <a:xfrm rot="232023">
            <a:off x="6896100" y="2384425"/>
            <a:ext cx="1006475" cy="153988"/>
            <a:chOff x="3540" y="2285"/>
            <a:chExt cx="1229" cy="386"/>
          </a:xfrm>
        </p:grpSpPr>
        <p:pic>
          <p:nvPicPr>
            <p:cNvPr id="52" name="Picture 90" descr="515white">
              <a:extLst>
                <a:ext uri="{FF2B5EF4-FFF2-40B4-BE49-F238E27FC236}">
                  <a16:creationId xmlns:a16="http://schemas.microsoft.com/office/drawing/2014/main" id="{89DB70C8-57BC-4D0A-A077-11E4A76D1B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7" t="37650" r="10387" b="29239"/>
            <a:stretch>
              <a:fillRect/>
            </a:stretch>
          </p:blipFill>
          <p:spPr bwMode="auto">
            <a:xfrm>
              <a:off x="3540" y="2285"/>
              <a:ext cx="1229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91" descr="Picture1a">
              <a:extLst>
                <a:ext uri="{FF2B5EF4-FFF2-40B4-BE49-F238E27FC236}">
                  <a16:creationId xmlns:a16="http://schemas.microsoft.com/office/drawing/2014/main" id="{981FB9BA-67C6-41DC-9F1D-12D81494A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0" t="12939" r="1871" b="10542"/>
            <a:stretch>
              <a:fillRect/>
            </a:stretch>
          </p:blipFill>
          <p:spPr bwMode="auto">
            <a:xfrm rot="232023">
              <a:off x="3583" y="2459"/>
              <a:ext cx="107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Group 92">
            <a:extLst>
              <a:ext uri="{FF2B5EF4-FFF2-40B4-BE49-F238E27FC236}">
                <a16:creationId xmlns:a16="http://schemas.microsoft.com/office/drawing/2014/main" id="{E8FEE3DD-2F0B-4758-BC4C-215677DB6E99}"/>
              </a:ext>
            </a:extLst>
          </p:cNvPr>
          <p:cNvGrpSpPr>
            <a:grpSpLocks/>
          </p:cNvGrpSpPr>
          <p:nvPr/>
        </p:nvGrpSpPr>
        <p:grpSpPr bwMode="auto">
          <a:xfrm rot="232023">
            <a:off x="4622800" y="3940175"/>
            <a:ext cx="1006475" cy="153988"/>
            <a:chOff x="3540" y="2285"/>
            <a:chExt cx="1229" cy="386"/>
          </a:xfrm>
        </p:grpSpPr>
        <p:pic>
          <p:nvPicPr>
            <p:cNvPr id="55" name="Picture 93" descr="515white">
              <a:extLst>
                <a:ext uri="{FF2B5EF4-FFF2-40B4-BE49-F238E27FC236}">
                  <a16:creationId xmlns:a16="http://schemas.microsoft.com/office/drawing/2014/main" id="{480DC317-0FDC-4645-ABA6-B9B687078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7" t="37650" r="10387" b="29239"/>
            <a:stretch>
              <a:fillRect/>
            </a:stretch>
          </p:blipFill>
          <p:spPr bwMode="auto">
            <a:xfrm>
              <a:off x="3540" y="2285"/>
              <a:ext cx="1229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94" descr="Picture1a">
              <a:extLst>
                <a:ext uri="{FF2B5EF4-FFF2-40B4-BE49-F238E27FC236}">
                  <a16:creationId xmlns:a16="http://schemas.microsoft.com/office/drawing/2014/main" id="{93E5586D-9721-4EB6-A0AB-E919D5764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0" t="12939" r="1871" b="10542"/>
            <a:stretch>
              <a:fillRect/>
            </a:stretch>
          </p:blipFill>
          <p:spPr bwMode="auto">
            <a:xfrm rot="232023">
              <a:off x="3583" y="2459"/>
              <a:ext cx="107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" name="Rectangle 95">
            <a:extLst>
              <a:ext uri="{FF2B5EF4-FFF2-40B4-BE49-F238E27FC236}">
                <a16:creationId xmlns:a16="http://schemas.microsoft.com/office/drawing/2014/main" id="{E0A1036F-BF08-44FE-82B6-605E498D0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350" y="5510213"/>
            <a:ext cx="1981200" cy="26828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64" tIns="46032" rIns="92064" bIns="460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 =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PHẦN 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E45C4-238C-46A5-8C60-0A984B41E0A9}"/>
              </a:ext>
            </a:extLst>
          </p:cNvPr>
          <p:cNvSpPr txBox="1"/>
          <p:nvPr/>
        </p:nvSpPr>
        <p:spPr>
          <a:xfrm>
            <a:off x="0" y="2287369"/>
            <a:ext cx="732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</a:rPr>
              <a:t>Basic Security </a:t>
            </a:r>
            <a:b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</a:rPr>
            </a:br>
            <a: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</a:rPr>
              <a:t>Appliance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9045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Interface Name &amp; Security Level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3" name="Line 1035">
            <a:extLst>
              <a:ext uri="{FF2B5EF4-FFF2-40B4-BE49-F238E27FC236}">
                <a16:creationId xmlns:a16="http://schemas.microsoft.com/office/drawing/2014/main" id="{550493BC-E58D-48B7-B89E-90C98D6FC7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4575" y="3113088"/>
            <a:ext cx="4276725" cy="4762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Line 1036">
            <a:extLst>
              <a:ext uri="{FF2B5EF4-FFF2-40B4-BE49-F238E27FC236}">
                <a16:creationId xmlns:a16="http://schemas.microsoft.com/office/drawing/2014/main" id="{480380A1-9707-4AAB-A9DE-C119B9BDF3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4288" y="1860550"/>
            <a:ext cx="12700" cy="1481138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1142">
            <a:extLst>
              <a:ext uri="{FF2B5EF4-FFF2-40B4-BE49-F238E27FC236}">
                <a16:creationId xmlns:a16="http://schemas.microsoft.com/office/drawing/2014/main" id="{D0A9EA32-9FDA-4E3E-A2EB-58B08E16798F}"/>
              </a:ext>
            </a:extLst>
          </p:cNvPr>
          <p:cNvGrpSpPr>
            <a:grpSpLocks/>
          </p:cNvGrpSpPr>
          <p:nvPr/>
        </p:nvGrpSpPr>
        <p:grpSpPr bwMode="auto">
          <a:xfrm>
            <a:off x="3697288" y="3675063"/>
            <a:ext cx="2616200" cy="1308100"/>
            <a:chOff x="3233" y="1229"/>
            <a:chExt cx="1648" cy="824"/>
          </a:xfrm>
        </p:grpSpPr>
        <p:sp>
          <p:nvSpPr>
            <p:cNvPr id="6" name="Rectangle 1040">
              <a:extLst>
                <a:ext uri="{FF2B5EF4-FFF2-40B4-BE49-F238E27FC236}">
                  <a16:creationId xmlns:a16="http://schemas.microsoft.com/office/drawing/2014/main" id="{85031AAF-4038-41C0-8A08-43D4CF076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" y="1229"/>
              <a:ext cx="11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57467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Outside Network</a:t>
              </a:r>
            </a:p>
          </p:txBody>
        </p:sp>
        <p:sp>
          <p:nvSpPr>
            <p:cNvPr id="7" name="Rectangle 1041">
              <a:extLst>
                <a:ext uri="{FF2B5EF4-FFF2-40B4-BE49-F238E27FC236}">
                  <a16:creationId xmlns:a16="http://schemas.microsoft.com/office/drawing/2014/main" id="{857C8EC5-3069-4842-8E70-A63669A4C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1467"/>
              <a:ext cx="1641" cy="58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GigabitEthernet0/0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Security level </a:t>
              </a: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Interface name = outside</a:t>
              </a:r>
            </a:p>
          </p:txBody>
        </p:sp>
      </p:grpSp>
      <p:grpSp>
        <p:nvGrpSpPr>
          <p:cNvPr id="8" name="Group 1141">
            <a:extLst>
              <a:ext uri="{FF2B5EF4-FFF2-40B4-BE49-F238E27FC236}">
                <a16:creationId xmlns:a16="http://schemas.microsoft.com/office/drawing/2014/main" id="{614A4985-EDD6-4905-866B-F04444D6A445}"/>
              </a:ext>
            </a:extLst>
          </p:cNvPr>
          <p:cNvGrpSpPr>
            <a:grpSpLocks/>
          </p:cNvGrpSpPr>
          <p:nvPr/>
        </p:nvGrpSpPr>
        <p:grpSpPr bwMode="auto">
          <a:xfrm>
            <a:off x="6878638" y="1003300"/>
            <a:ext cx="2298700" cy="1303338"/>
            <a:chOff x="3229" y="2888"/>
            <a:chExt cx="1448" cy="821"/>
          </a:xfrm>
        </p:grpSpPr>
        <p:sp>
          <p:nvSpPr>
            <p:cNvPr id="9" name="Rectangle 1043">
              <a:extLst>
                <a:ext uri="{FF2B5EF4-FFF2-40B4-BE49-F238E27FC236}">
                  <a16:creationId xmlns:a16="http://schemas.microsoft.com/office/drawing/2014/main" id="{9C249A94-7CC8-4157-A40B-EAA836B61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" y="2888"/>
              <a:ext cx="97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57467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DMZ Network</a:t>
              </a:r>
            </a:p>
          </p:txBody>
        </p:sp>
        <p:sp>
          <p:nvSpPr>
            <p:cNvPr id="10" name="Rectangle 1044">
              <a:extLst>
                <a:ext uri="{FF2B5EF4-FFF2-40B4-BE49-F238E27FC236}">
                  <a16:creationId xmlns:a16="http://schemas.microsoft.com/office/drawing/2014/main" id="{88FFA4EC-83CE-4CD8-8AB2-A81FA9639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3123"/>
              <a:ext cx="1445" cy="58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GigabitEthernet0/2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Security level </a:t>
              </a: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50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Interface name = DMZ</a:t>
              </a:r>
            </a:p>
          </p:txBody>
        </p:sp>
      </p:grpSp>
      <p:grpSp>
        <p:nvGrpSpPr>
          <p:cNvPr id="11" name="Group 1140">
            <a:extLst>
              <a:ext uri="{FF2B5EF4-FFF2-40B4-BE49-F238E27FC236}">
                <a16:creationId xmlns:a16="http://schemas.microsoft.com/office/drawing/2014/main" id="{DB6DF557-6C7A-4576-940E-FD747482A065}"/>
              </a:ext>
            </a:extLst>
          </p:cNvPr>
          <p:cNvGrpSpPr>
            <a:grpSpLocks/>
          </p:cNvGrpSpPr>
          <p:nvPr/>
        </p:nvGrpSpPr>
        <p:grpSpPr bwMode="auto">
          <a:xfrm>
            <a:off x="7143750" y="3675063"/>
            <a:ext cx="2478088" cy="1308100"/>
            <a:chOff x="700" y="2883"/>
            <a:chExt cx="1561" cy="824"/>
          </a:xfrm>
        </p:grpSpPr>
        <p:sp>
          <p:nvSpPr>
            <p:cNvPr id="12" name="Rectangle 1046">
              <a:extLst>
                <a:ext uri="{FF2B5EF4-FFF2-40B4-BE49-F238E27FC236}">
                  <a16:creationId xmlns:a16="http://schemas.microsoft.com/office/drawing/2014/main" id="{FF1D1CD3-7014-4736-98E4-B7D4B15CB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883"/>
              <a:ext cx="104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57467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Inside Network</a:t>
              </a:r>
            </a:p>
          </p:txBody>
        </p:sp>
        <p:sp>
          <p:nvSpPr>
            <p:cNvPr id="13" name="Rectangle 1047">
              <a:extLst>
                <a:ext uri="{FF2B5EF4-FFF2-40B4-BE49-F238E27FC236}">
                  <a16:creationId xmlns:a16="http://schemas.microsoft.com/office/drawing/2014/main" id="{ACD20E95-A1EA-42BC-91B7-F80A7F20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" y="3121"/>
              <a:ext cx="1561" cy="58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GigabitEthernet0/1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Security level </a:t>
              </a: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100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Interface name = inside</a:t>
              </a:r>
            </a:p>
          </p:txBody>
        </p:sp>
      </p:grpSp>
      <p:sp>
        <p:nvSpPr>
          <p:cNvPr id="14" name="Rectangle 1048">
            <a:extLst>
              <a:ext uri="{FF2B5EF4-FFF2-40B4-BE49-F238E27FC236}">
                <a16:creationId xmlns:a16="http://schemas.microsoft.com/office/drawing/2014/main" id="{2555E753-F32C-48E5-AEC6-448F59BB8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388" y="3144838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723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g0/0</a:t>
            </a:r>
          </a:p>
        </p:txBody>
      </p:sp>
      <p:sp>
        <p:nvSpPr>
          <p:cNvPr id="15" name="Rectangle 1049">
            <a:extLst>
              <a:ext uri="{FF2B5EF4-FFF2-40B4-BE49-F238E27FC236}">
                <a16:creationId xmlns:a16="http://schemas.microsoft.com/office/drawing/2014/main" id="{E4F053D9-899C-4943-9AB1-0D43D538C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2354263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723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g0/2</a:t>
            </a:r>
          </a:p>
        </p:txBody>
      </p:sp>
      <p:sp>
        <p:nvSpPr>
          <p:cNvPr id="16" name="Rectangle 1050">
            <a:extLst>
              <a:ext uri="{FF2B5EF4-FFF2-40B4-BE49-F238E27FC236}">
                <a16:creationId xmlns:a16="http://schemas.microsoft.com/office/drawing/2014/main" id="{06A1B1ED-94CC-41D5-A127-949423C0D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675" y="3119438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723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g0/1</a:t>
            </a:r>
          </a:p>
        </p:txBody>
      </p:sp>
      <p:sp>
        <p:nvSpPr>
          <p:cNvPr id="17" name="Arc 1143">
            <a:extLst>
              <a:ext uri="{FF2B5EF4-FFF2-40B4-BE49-F238E27FC236}">
                <a16:creationId xmlns:a16="http://schemas.microsoft.com/office/drawing/2014/main" id="{C670DA10-A76C-4327-9CD2-7D53D3B8307B}"/>
              </a:ext>
            </a:extLst>
          </p:cNvPr>
          <p:cNvSpPr>
            <a:spLocks/>
          </p:cNvSpPr>
          <p:nvPr/>
        </p:nvSpPr>
        <p:spPr bwMode="auto">
          <a:xfrm flipH="1" flipV="1">
            <a:off x="6861175" y="2222500"/>
            <a:ext cx="723900" cy="635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Arc 1144">
            <a:extLst>
              <a:ext uri="{FF2B5EF4-FFF2-40B4-BE49-F238E27FC236}">
                <a16:creationId xmlns:a16="http://schemas.microsoft.com/office/drawing/2014/main" id="{9B9784ED-91C3-4A03-A65F-E68B27E8B3DF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5213350" y="2286000"/>
            <a:ext cx="723900" cy="635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Line 1145">
            <a:extLst>
              <a:ext uri="{FF2B5EF4-FFF2-40B4-BE49-F238E27FC236}">
                <a16:creationId xmlns:a16="http://schemas.microsoft.com/office/drawing/2014/main" id="{708C63CD-458D-48E5-AE46-3B4032E013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61000" y="3543300"/>
            <a:ext cx="2006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" name="Picture 1149" descr="File-Application_Server">
            <a:extLst>
              <a:ext uri="{FF2B5EF4-FFF2-40B4-BE49-F238E27FC236}">
                <a16:creationId xmlns:a16="http://schemas.microsoft.com/office/drawing/2014/main" id="{5AFB937B-E67C-43D4-AE36-F677FC59B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1436688"/>
            <a:ext cx="442912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1161">
            <a:extLst>
              <a:ext uri="{FF2B5EF4-FFF2-40B4-BE49-F238E27FC236}">
                <a16:creationId xmlns:a16="http://schemas.microsoft.com/office/drawing/2014/main" id="{6B9B5371-302D-44E2-AD62-7EA676CB2941}"/>
              </a:ext>
            </a:extLst>
          </p:cNvPr>
          <p:cNvGrpSpPr>
            <a:grpSpLocks/>
          </p:cNvGrpSpPr>
          <p:nvPr/>
        </p:nvGrpSpPr>
        <p:grpSpPr bwMode="auto">
          <a:xfrm>
            <a:off x="2160588" y="2632075"/>
            <a:ext cx="1698625" cy="865188"/>
            <a:chOff x="400" y="1552"/>
            <a:chExt cx="1070" cy="545"/>
          </a:xfrm>
        </p:grpSpPr>
        <p:pic>
          <p:nvPicPr>
            <p:cNvPr id="22" name="Picture 1154" descr="Network_Cloud_Standard">
              <a:extLst>
                <a:ext uri="{FF2B5EF4-FFF2-40B4-BE49-F238E27FC236}">
                  <a16:creationId xmlns:a16="http://schemas.microsoft.com/office/drawing/2014/main" id="{94A39A2A-60B3-423B-80CB-968BDF72C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" y="1552"/>
              <a:ext cx="1070" cy="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155">
              <a:extLst>
                <a:ext uri="{FF2B5EF4-FFF2-40B4-BE49-F238E27FC236}">
                  <a16:creationId xmlns:a16="http://schemas.microsoft.com/office/drawing/2014/main" id="{64C41C76-C0CF-4F53-9983-1C2C86ABE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172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57467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Internet</a:t>
              </a:r>
            </a:p>
          </p:txBody>
        </p:sp>
      </p:grpSp>
      <p:pic>
        <p:nvPicPr>
          <p:cNvPr id="24" name="Picture 1158" descr="PC">
            <a:extLst>
              <a:ext uri="{FF2B5EF4-FFF2-40B4-BE49-F238E27FC236}">
                <a16:creationId xmlns:a16="http://schemas.microsoft.com/office/drawing/2014/main" id="{8CF536DF-DEB5-4148-81A6-8CA67AD6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5" y="2765425"/>
            <a:ext cx="636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62" descr="Cisco_ASA5500">
            <a:extLst>
              <a:ext uri="{FF2B5EF4-FFF2-40B4-BE49-F238E27FC236}">
                <a16:creationId xmlns:a16="http://schemas.microsoft.com/office/drawing/2014/main" id="{87E681FC-77FC-4E22-B637-4CDE0C8C5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2763838"/>
            <a:ext cx="4937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163" descr="Router">
            <a:extLst>
              <a:ext uri="{FF2B5EF4-FFF2-40B4-BE49-F238E27FC236}">
                <a16:creationId xmlns:a16="http://schemas.microsoft.com/office/drawing/2014/main" id="{4DBFB393-D5AC-4DB0-8E3A-604D5BDD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8" y="2965450"/>
            <a:ext cx="5857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17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FE125B95-B2DD-42D4-A911-9AE20BB87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975" y="4164013"/>
            <a:ext cx="8407400" cy="463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interface {</a:t>
            </a:r>
            <a:r>
              <a:rPr lang="en-US" altLang="en-US" i="1">
                <a:solidFill>
                  <a:srgbClr val="000000"/>
                </a:solidFill>
                <a:latin typeface="Courier New" panose="02070309020205020404" pitchFamily="49" charset="0"/>
              </a:rPr>
              <a:t>physical_interface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[.</a:t>
            </a:r>
            <a:r>
              <a:rPr lang="en-US" altLang="en-US" i="1">
                <a:solidFill>
                  <a:srgbClr val="000000"/>
                </a:solidFill>
                <a:latin typeface="Courier New" panose="02070309020205020404" pitchFamily="49" charset="0"/>
              </a:rPr>
              <a:t>subinterface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] </a:t>
            </a:r>
            <a:r>
              <a:rPr lang="en-US" altLang="en-US" i="1">
                <a:solidFill>
                  <a:srgbClr val="000000"/>
                </a:solidFill>
                <a:latin typeface="Courier New" panose="02070309020205020404" pitchFamily="49" charset="0"/>
              </a:rPr>
              <a:t>| mapped_name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1683" name="Text Box 3">
            <a:extLst>
              <a:ext uri="{FF2B5EF4-FFF2-40B4-BE49-F238E27FC236}">
                <a16:creationId xmlns:a16="http://schemas.microsoft.com/office/drawing/2014/main" id="{E63C4B43-9324-4243-8AB2-8135EE1D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6" y="3790950"/>
            <a:ext cx="1763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ciscoasa(config)#</a:t>
            </a: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21A5BE3C-11BF-4E60-A47D-9285B5DBA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5143500"/>
            <a:ext cx="8362950" cy="7953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asa1(config)# interface GigabitEthernet0/0</a:t>
            </a:r>
            <a:endParaRPr lang="en-US" altLang="en-US" i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asa1(config-if)#</a:t>
            </a: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B57831C7-7427-4570-BF13-465EDAA05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interface Commands</a:t>
            </a:r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E793947F-051E-4B87-B0CA-CF5CD12397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23950" y="855663"/>
            <a:ext cx="9601200" cy="3809999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en-US" sz="1600"/>
              <a:t>Enters configuration mode for the interface you specify</a:t>
            </a:r>
          </a:p>
        </p:txBody>
      </p:sp>
      <p:sp>
        <p:nvSpPr>
          <p:cNvPr id="71687" name="Rectangle 7">
            <a:extLst>
              <a:ext uri="{FF2B5EF4-FFF2-40B4-BE49-F238E27FC236}">
                <a16:creationId xmlns:a16="http://schemas.microsoft.com/office/drawing/2014/main" id="{6A099D64-0D68-4646-ACDF-5BF76A686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489" y="3041651"/>
            <a:ext cx="1887537" cy="3460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GigabitEthernet0/0</a:t>
            </a:r>
          </a:p>
        </p:txBody>
      </p:sp>
      <p:sp>
        <p:nvSpPr>
          <p:cNvPr id="71688" name="Rectangle 8">
            <a:extLst>
              <a:ext uri="{FF2B5EF4-FFF2-40B4-BE49-F238E27FC236}">
                <a16:creationId xmlns:a16="http://schemas.microsoft.com/office/drawing/2014/main" id="{EC714EC3-362A-4D8C-92DD-09AF8A8EB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825" y="1673226"/>
            <a:ext cx="1887538" cy="3460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GigabitEthernet0/2</a:t>
            </a:r>
          </a:p>
        </p:txBody>
      </p:sp>
      <p:sp>
        <p:nvSpPr>
          <p:cNvPr id="71689" name="Rectangle 9">
            <a:extLst>
              <a:ext uri="{FF2B5EF4-FFF2-40B4-BE49-F238E27FC236}">
                <a16:creationId xmlns:a16="http://schemas.microsoft.com/office/drawing/2014/main" id="{173877CC-CCFD-4DDC-A4A3-EFCCA02A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514" y="3013076"/>
            <a:ext cx="1887537" cy="3460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GigabitEthernet0/1</a:t>
            </a:r>
          </a:p>
        </p:txBody>
      </p:sp>
      <p:sp>
        <p:nvSpPr>
          <p:cNvPr id="71690" name="Line 11">
            <a:extLst>
              <a:ext uri="{FF2B5EF4-FFF2-40B4-BE49-F238E27FC236}">
                <a16:creationId xmlns:a16="http://schemas.microsoft.com/office/drawing/2014/main" id="{018A229B-F050-409C-8605-D13549AD63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114" y="2617789"/>
            <a:ext cx="1457325" cy="31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91" name="Line 12">
            <a:extLst>
              <a:ext uri="{FF2B5EF4-FFF2-40B4-BE49-F238E27FC236}">
                <a16:creationId xmlns:a16="http://schemas.microsoft.com/office/drawing/2014/main" id="{A6B8981C-3BC0-4FBB-AB72-CA0C7BCCFE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4476" y="2609851"/>
            <a:ext cx="2447925" cy="349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92" name="Line 13">
            <a:extLst>
              <a:ext uri="{FF2B5EF4-FFF2-40B4-BE49-F238E27FC236}">
                <a16:creationId xmlns:a16="http://schemas.microsoft.com/office/drawing/2014/main" id="{02C7C6A8-1787-42BC-8BB4-6B030BC809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2588" y="1390650"/>
            <a:ext cx="12700" cy="1481138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93" name="Rectangle 33">
            <a:extLst>
              <a:ext uri="{FF2B5EF4-FFF2-40B4-BE49-F238E27FC236}">
                <a16:creationId xmlns:a16="http://schemas.microsoft.com/office/drawing/2014/main" id="{47B6E9E5-9AE8-4258-997A-05985BF03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550" y="2646364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g0/0</a:t>
            </a:r>
          </a:p>
        </p:txBody>
      </p:sp>
      <p:sp>
        <p:nvSpPr>
          <p:cNvPr id="71694" name="Rectangle 34">
            <a:extLst>
              <a:ext uri="{FF2B5EF4-FFF2-40B4-BE49-F238E27FC236}">
                <a16:creationId xmlns:a16="http://schemas.microsoft.com/office/drawing/2014/main" id="{2DD4132A-C521-4E07-B283-BFC430B4C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775" y="2170114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g0/2</a:t>
            </a:r>
          </a:p>
        </p:txBody>
      </p:sp>
      <p:sp>
        <p:nvSpPr>
          <p:cNvPr id="71695" name="Rectangle 35">
            <a:extLst>
              <a:ext uri="{FF2B5EF4-FFF2-40B4-BE49-F238E27FC236}">
                <a16:creationId xmlns:a16="http://schemas.microsoft.com/office/drawing/2014/main" id="{0242D929-3F62-4406-B562-E90E28E61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975" y="2606676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g0/1</a:t>
            </a:r>
          </a:p>
        </p:txBody>
      </p:sp>
      <p:grpSp>
        <p:nvGrpSpPr>
          <p:cNvPr id="71696" name="Group 107">
            <a:extLst>
              <a:ext uri="{FF2B5EF4-FFF2-40B4-BE49-F238E27FC236}">
                <a16:creationId xmlns:a16="http://schemas.microsoft.com/office/drawing/2014/main" id="{C66D1CF7-8E25-42EC-BA39-FD6040494C29}"/>
              </a:ext>
            </a:extLst>
          </p:cNvPr>
          <p:cNvGrpSpPr>
            <a:grpSpLocks/>
          </p:cNvGrpSpPr>
          <p:nvPr/>
        </p:nvGrpSpPr>
        <p:grpSpPr bwMode="auto">
          <a:xfrm>
            <a:off x="2697164" y="2143126"/>
            <a:ext cx="1538287" cy="784225"/>
            <a:chOff x="775" y="3234"/>
            <a:chExt cx="969" cy="494"/>
          </a:xfrm>
        </p:grpSpPr>
        <p:pic>
          <p:nvPicPr>
            <p:cNvPr id="71701" name="Picture 108" descr="Network_Cloud_Standard">
              <a:extLst>
                <a:ext uri="{FF2B5EF4-FFF2-40B4-BE49-F238E27FC236}">
                  <a16:creationId xmlns:a16="http://schemas.microsoft.com/office/drawing/2014/main" id="{92938FA8-DFD7-4DDD-B007-7C2426CA4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02" name="Rectangle 109">
              <a:extLst>
                <a:ext uri="{FF2B5EF4-FFF2-40B4-BE49-F238E27FC236}">
                  <a16:creationId xmlns:a16="http://schemas.microsoft.com/office/drawing/2014/main" id="{2665F083-49DC-4E30-ACBC-E4A2805F0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71697" name="Picture 111" descr="File-Application_Server">
            <a:extLst>
              <a:ext uri="{FF2B5EF4-FFF2-40B4-BE49-F238E27FC236}">
                <a16:creationId xmlns:a16="http://schemas.microsoft.com/office/drawing/2014/main" id="{6F80B764-644E-4D87-AEA8-E383FA849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1" y="1325564"/>
            <a:ext cx="44291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8" name="Picture 113" descr="PC">
            <a:extLst>
              <a:ext uri="{FF2B5EF4-FFF2-40B4-BE49-F238E27FC236}">
                <a16:creationId xmlns:a16="http://schemas.microsoft.com/office/drawing/2014/main" id="{22FE0BDF-F269-4FF4-B172-402FE2B40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4" y="2205038"/>
            <a:ext cx="6365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9" name="Picture 115" descr="Cisco_ASA5500">
            <a:extLst>
              <a:ext uri="{FF2B5EF4-FFF2-40B4-BE49-F238E27FC236}">
                <a16:creationId xmlns:a16="http://schemas.microsoft.com/office/drawing/2014/main" id="{BDE7F724-114B-478D-88DF-3C4F2B169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6" y="2468564"/>
            <a:ext cx="4937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0" name="Picture 116" descr="Router">
            <a:extLst>
              <a:ext uri="{FF2B5EF4-FFF2-40B4-BE49-F238E27FC236}">
                <a16:creationId xmlns:a16="http://schemas.microsoft.com/office/drawing/2014/main" id="{76881833-945C-4D63-ADA9-B8C94BE9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2400301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2943835-D4AF-4F9E-A6BF-3E4EFFE9E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88" y="4364038"/>
            <a:ext cx="7696200" cy="4937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nameif </a:t>
            </a:r>
            <a:r>
              <a:rPr lang="en-US" altLang="en-US" sz="2000" i="1">
                <a:solidFill>
                  <a:srgbClr val="000000"/>
                </a:solidFill>
                <a:latin typeface="Courier New" panose="02070309020205020404" pitchFamily="49" charset="0"/>
              </a:rPr>
              <a:t>if_name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07183908-F433-413E-811E-FF3163C66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3976688"/>
            <a:ext cx="215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ciscoasa(config-if)#</a:t>
            </a: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B7A34263-CA52-4BF2-84A7-D737881BA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5214938"/>
            <a:ext cx="7710488" cy="863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asa1(config)# interface GigabitEthernet0/0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asa1(config-if)# nameif outside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650F112-F5DA-487F-B700-187FE1E0D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88" y="77585"/>
            <a:ext cx="12192000" cy="5336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Assign an Interface Name</a:t>
            </a: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E95E31A6-1E3C-40C6-A139-D444B43C9E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000" y="1116013"/>
            <a:ext cx="9601200" cy="3809999"/>
          </a:xfrm>
        </p:spPr>
        <p:txBody>
          <a:bodyPr/>
          <a:lstStyle/>
          <a:p>
            <a:pPr lvl="1">
              <a:lnSpc>
                <a:spcPct val="85000"/>
              </a:lnSpc>
              <a:buFont typeface="Wingdings" panose="05000000000000000000" pitchFamily="2" charset="2"/>
              <a:buNone/>
            </a:pPr>
            <a:r>
              <a:rPr lang="en-US" altLang="en-US" sz="1800"/>
              <a:t>Assigns a name to an interface on the security appliance.</a:t>
            </a:r>
          </a:p>
        </p:txBody>
      </p:sp>
      <p:sp>
        <p:nvSpPr>
          <p:cNvPr id="72711" name="Rectangle 8">
            <a:extLst>
              <a:ext uri="{FF2B5EF4-FFF2-40B4-BE49-F238E27FC236}">
                <a16:creationId xmlns:a16="http://schemas.microsoft.com/office/drawing/2014/main" id="{B7014EBD-9406-45A7-AE93-B141B0BCE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026" y="1652588"/>
            <a:ext cx="2238375" cy="6350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GigabitEthernet0/2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 Interface name = dmz</a:t>
            </a:r>
          </a:p>
        </p:txBody>
      </p:sp>
      <p:sp>
        <p:nvSpPr>
          <p:cNvPr id="72712" name="Rectangle 7">
            <a:extLst>
              <a:ext uri="{FF2B5EF4-FFF2-40B4-BE49-F238E27FC236}">
                <a16:creationId xmlns:a16="http://schemas.microsoft.com/office/drawing/2014/main" id="{F14782FB-DBC0-41E9-B2E2-03228A2D4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700" y="3298825"/>
            <a:ext cx="2605088" cy="6350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GigabitEthernet0/0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 Interface name = outside</a:t>
            </a:r>
          </a:p>
        </p:txBody>
      </p:sp>
      <p:sp>
        <p:nvSpPr>
          <p:cNvPr id="72713" name="Rectangle 9">
            <a:extLst>
              <a:ext uri="{FF2B5EF4-FFF2-40B4-BE49-F238E27FC236}">
                <a16:creationId xmlns:a16="http://schemas.microsoft.com/office/drawing/2014/main" id="{ED569AA2-B15D-44C0-8D3F-1BBB59776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0" y="3298825"/>
            <a:ext cx="2535238" cy="6350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GigabitEthernet0/1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 Interface name = inside </a:t>
            </a:r>
          </a:p>
        </p:txBody>
      </p:sp>
      <p:sp>
        <p:nvSpPr>
          <p:cNvPr id="72714" name="Line 104">
            <a:extLst>
              <a:ext uri="{FF2B5EF4-FFF2-40B4-BE49-F238E27FC236}">
                <a16:creationId xmlns:a16="http://schemas.microsoft.com/office/drawing/2014/main" id="{196D7A2B-C3A0-4AFD-A31A-5E0C586479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5251" y="2903539"/>
            <a:ext cx="1457325" cy="31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15" name="Line 105">
            <a:extLst>
              <a:ext uri="{FF2B5EF4-FFF2-40B4-BE49-F238E27FC236}">
                <a16:creationId xmlns:a16="http://schemas.microsoft.com/office/drawing/2014/main" id="{63BC4665-88D8-4D81-8AC7-74B0193EB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1614" y="2895601"/>
            <a:ext cx="2447925" cy="349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16" name="Line 106">
            <a:extLst>
              <a:ext uri="{FF2B5EF4-FFF2-40B4-BE49-F238E27FC236}">
                <a16:creationId xmlns:a16="http://schemas.microsoft.com/office/drawing/2014/main" id="{9D065D60-7FD6-4D10-9193-4BE7636F48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9725" y="1676400"/>
            <a:ext cx="12700" cy="1481138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17" name="Rectangle 107">
            <a:extLst>
              <a:ext uri="{FF2B5EF4-FFF2-40B4-BE49-F238E27FC236}">
                <a16:creationId xmlns:a16="http://schemas.microsoft.com/office/drawing/2014/main" id="{89BEDB07-2C79-4C58-89CD-1E8A6D66A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8825" y="29321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g0/0</a:t>
            </a: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72718" name="Rectangle 108">
            <a:extLst>
              <a:ext uri="{FF2B5EF4-FFF2-40B4-BE49-F238E27FC236}">
                <a16:creationId xmlns:a16="http://schemas.microsoft.com/office/drawing/2014/main" id="{0E2F6724-01FD-4733-A134-F8A30E8A4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5913" y="23987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g0/2</a:t>
            </a:r>
          </a:p>
        </p:txBody>
      </p:sp>
      <p:sp>
        <p:nvSpPr>
          <p:cNvPr id="72719" name="Rectangle 109">
            <a:extLst>
              <a:ext uri="{FF2B5EF4-FFF2-40B4-BE49-F238E27FC236}">
                <a16:creationId xmlns:a16="http://schemas.microsoft.com/office/drawing/2014/main" id="{188B0A1A-6BFE-4836-A395-E5539323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9113" y="2863851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g0/1</a:t>
            </a:r>
          </a:p>
        </p:txBody>
      </p:sp>
      <p:grpSp>
        <p:nvGrpSpPr>
          <p:cNvPr id="72720" name="Group 110">
            <a:extLst>
              <a:ext uri="{FF2B5EF4-FFF2-40B4-BE49-F238E27FC236}">
                <a16:creationId xmlns:a16="http://schemas.microsoft.com/office/drawing/2014/main" id="{C0C280E4-9E01-4F1B-B1F5-2E83BABFA5BB}"/>
              </a:ext>
            </a:extLst>
          </p:cNvPr>
          <p:cNvGrpSpPr>
            <a:grpSpLocks/>
          </p:cNvGrpSpPr>
          <p:nvPr/>
        </p:nvGrpSpPr>
        <p:grpSpPr bwMode="auto">
          <a:xfrm>
            <a:off x="2654300" y="2428876"/>
            <a:ext cx="1538288" cy="784225"/>
            <a:chOff x="775" y="3234"/>
            <a:chExt cx="969" cy="494"/>
          </a:xfrm>
        </p:grpSpPr>
        <p:pic>
          <p:nvPicPr>
            <p:cNvPr id="72725" name="Picture 111" descr="Network_Cloud_Standard">
              <a:extLst>
                <a:ext uri="{FF2B5EF4-FFF2-40B4-BE49-F238E27FC236}">
                  <a16:creationId xmlns:a16="http://schemas.microsoft.com/office/drawing/2014/main" id="{A6F2BFFD-6D52-4BEC-A01E-540F5ED57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6" name="Rectangle 112">
              <a:extLst>
                <a:ext uri="{FF2B5EF4-FFF2-40B4-BE49-F238E27FC236}">
                  <a16:creationId xmlns:a16="http://schemas.microsoft.com/office/drawing/2014/main" id="{C947E4B9-5AD9-4104-9F12-86E1AF016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72721" name="Picture 114" descr="File-Application_Server">
            <a:extLst>
              <a:ext uri="{FF2B5EF4-FFF2-40B4-BE49-F238E27FC236}">
                <a16:creationId xmlns:a16="http://schemas.microsoft.com/office/drawing/2014/main" id="{7B3A353B-A5DD-4E6A-B3CA-022C3674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8" y="1611314"/>
            <a:ext cx="442912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2" name="Picture 116" descr="PC">
            <a:extLst>
              <a:ext uri="{FF2B5EF4-FFF2-40B4-BE49-F238E27FC236}">
                <a16:creationId xmlns:a16="http://schemas.microsoft.com/office/drawing/2014/main" id="{84CE456D-3931-40D0-87E4-A0C067E88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50" y="2490788"/>
            <a:ext cx="636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3" name="Picture 119" descr="Cisco_ASA5500">
            <a:extLst>
              <a:ext uri="{FF2B5EF4-FFF2-40B4-BE49-F238E27FC236}">
                <a16:creationId xmlns:a16="http://schemas.microsoft.com/office/drawing/2014/main" id="{71CF3F82-BA1B-4D57-8A05-5B1B91C2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3" y="2698751"/>
            <a:ext cx="4937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4" name="Picture 120" descr="Router">
            <a:extLst>
              <a:ext uri="{FF2B5EF4-FFF2-40B4-BE49-F238E27FC236}">
                <a16:creationId xmlns:a16="http://schemas.microsoft.com/office/drawing/2014/main" id="{60CE7912-9833-43D2-9CC7-CA6B04A7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9" y="2687639"/>
            <a:ext cx="5857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4503AC1B-6067-4DC7-A006-905CE65EC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6" y="3714751"/>
            <a:ext cx="7732713" cy="447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700">
                <a:solidFill>
                  <a:srgbClr val="000000"/>
                </a:solidFill>
                <a:latin typeface="Courier New" panose="02070309020205020404" pitchFamily="49" charset="0"/>
              </a:rPr>
              <a:t>security-level </a:t>
            </a:r>
            <a:r>
              <a:rPr lang="en-US" altLang="en-US" sz="1700" i="1">
                <a:solidFill>
                  <a:srgbClr val="000000"/>
                </a:solidFill>
                <a:latin typeface="Courier New" panose="02070309020205020404" pitchFamily="49" charset="0"/>
              </a:rPr>
              <a:t>number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85A6A511-F71F-45BF-B2A6-3398E319E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75" y="3352801"/>
            <a:ext cx="1828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500">
                <a:solidFill>
                  <a:srgbClr val="000000"/>
                </a:solidFill>
              </a:rPr>
              <a:t>ciscoasa(config-if)#</a:t>
            </a:r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0DFE0AF3-9A18-4E27-AFD2-5EB2E5A1D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Assign a Security Level</a:t>
            </a: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20E0146C-727E-497B-8E9C-907F0DAEC1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en-US" sz="1500"/>
              <a:t>Assigns a security level to the interface</a:t>
            </a: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BEDFDC9A-77FF-43CA-BF4A-7F0E79CCF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4625976"/>
            <a:ext cx="8286750" cy="10754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700">
                <a:solidFill>
                  <a:srgbClr val="000000"/>
                </a:solidFill>
                <a:latin typeface="Courier New" panose="02070309020205020404" pitchFamily="49" charset="0"/>
              </a:rPr>
              <a:t>asa1(config)# interface GigabitEthernet0/0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700">
                <a:solidFill>
                  <a:srgbClr val="000000"/>
                </a:solidFill>
                <a:latin typeface="Courier New" panose="02070309020205020404" pitchFamily="49" charset="0"/>
              </a:rPr>
              <a:t>asa1(config-if)# nameif outside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700">
                <a:solidFill>
                  <a:srgbClr val="000000"/>
                </a:solidFill>
                <a:latin typeface="Courier New" panose="02070309020205020404" pitchFamily="49" charset="0"/>
              </a:rPr>
              <a:t>asa1(config-if)# security-level 0 </a:t>
            </a:r>
          </a:p>
        </p:txBody>
      </p:sp>
      <p:sp>
        <p:nvSpPr>
          <p:cNvPr id="75783" name="Rectangle 100">
            <a:extLst>
              <a:ext uri="{FF2B5EF4-FFF2-40B4-BE49-F238E27FC236}">
                <a16:creationId xmlns:a16="http://schemas.microsoft.com/office/drawing/2014/main" id="{BBFFA407-AA16-4FD6-9E5D-E64DAE9F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1" y="2571751"/>
            <a:ext cx="1946275" cy="94297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GigabitEthernet0/0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Interface name = outside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IP address = 192.168.1.2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Security level = 0</a:t>
            </a:r>
          </a:p>
        </p:txBody>
      </p:sp>
      <p:sp>
        <p:nvSpPr>
          <p:cNvPr id="75784" name="Line 102">
            <a:extLst>
              <a:ext uri="{FF2B5EF4-FFF2-40B4-BE49-F238E27FC236}">
                <a16:creationId xmlns:a16="http://schemas.microsoft.com/office/drawing/2014/main" id="{F07C406D-B247-4D0C-B009-6C95AFB9B9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01026" y="2278064"/>
            <a:ext cx="1457325" cy="31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85" name="Line 103">
            <a:extLst>
              <a:ext uri="{FF2B5EF4-FFF2-40B4-BE49-F238E27FC236}">
                <a16:creationId xmlns:a16="http://schemas.microsoft.com/office/drawing/2014/main" id="{2B8862AF-2A1D-45A4-B666-A4F85C81F7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7389" y="2305051"/>
            <a:ext cx="2447925" cy="31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86" name="Line 104">
            <a:extLst>
              <a:ext uri="{FF2B5EF4-FFF2-40B4-BE49-F238E27FC236}">
                <a16:creationId xmlns:a16="http://schemas.microsoft.com/office/drawing/2014/main" id="{F39EB33D-D642-42E0-BC04-C78AA409F5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1214" y="1350963"/>
            <a:ext cx="26987" cy="1249362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87" name="Rectangle 105">
            <a:extLst>
              <a:ext uri="{FF2B5EF4-FFF2-40B4-BE49-F238E27FC236}">
                <a16:creationId xmlns:a16="http://schemas.microsoft.com/office/drawing/2014/main" id="{ED3D0870-4032-45BD-B047-2257BF5E0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1588" y="2292351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g0/0</a:t>
            </a: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75788" name="Rectangle 106">
            <a:extLst>
              <a:ext uri="{FF2B5EF4-FFF2-40B4-BE49-F238E27FC236}">
                <a16:creationId xmlns:a16="http://schemas.microsoft.com/office/drawing/2014/main" id="{D19A7CC4-1588-4081-8F61-80F1F3EAE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5975" y="1701801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g0/2</a:t>
            </a:r>
          </a:p>
        </p:txBody>
      </p:sp>
      <p:sp>
        <p:nvSpPr>
          <p:cNvPr id="75789" name="Rectangle 107">
            <a:extLst>
              <a:ext uri="{FF2B5EF4-FFF2-40B4-BE49-F238E27FC236}">
                <a16:creationId xmlns:a16="http://schemas.microsoft.com/office/drawing/2014/main" id="{47BFACA8-5582-465C-8D37-5413A4A5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4888" y="225266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g0/1</a:t>
            </a:r>
          </a:p>
        </p:txBody>
      </p:sp>
      <p:grpSp>
        <p:nvGrpSpPr>
          <p:cNvPr id="75790" name="Group 108">
            <a:extLst>
              <a:ext uri="{FF2B5EF4-FFF2-40B4-BE49-F238E27FC236}">
                <a16:creationId xmlns:a16="http://schemas.microsoft.com/office/drawing/2014/main" id="{33F2AC98-EB39-469F-9795-213352FFB88F}"/>
              </a:ext>
            </a:extLst>
          </p:cNvPr>
          <p:cNvGrpSpPr>
            <a:grpSpLocks/>
          </p:cNvGrpSpPr>
          <p:nvPr/>
        </p:nvGrpSpPr>
        <p:grpSpPr bwMode="auto">
          <a:xfrm>
            <a:off x="4403725" y="1851026"/>
            <a:ext cx="1538288" cy="784225"/>
            <a:chOff x="775" y="3234"/>
            <a:chExt cx="969" cy="494"/>
          </a:xfrm>
        </p:grpSpPr>
        <p:pic>
          <p:nvPicPr>
            <p:cNvPr id="75795" name="Picture 109" descr="Network_Cloud_Standard">
              <a:extLst>
                <a:ext uri="{FF2B5EF4-FFF2-40B4-BE49-F238E27FC236}">
                  <a16:creationId xmlns:a16="http://schemas.microsoft.com/office/drawing/2014/main" id="{9EB2BC99-C66E-481D-84A9-E0C1B7593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96" name="Rectangle 110">
              <a:extLst>
                <a:ext uri="{FF2B5EF4-FFF2-40B4-BE49-F238E27FC236}">
                  <a16:creationId xmlns:a16="http://schemas.microsoft.com/office/drawing/2014/main" id="{028FA2EE-1056-412B-8489-72D8E180C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75791" name="Picture 112" descr="File-Application_Server">
            <a:extLst>
              <a:ext uri="{FF2B5EF4-FFF2-40B4-BE49-F238E27FC236}">
                <a16:creationId xmlns:a16="http://schemas.microsoft.com/office/drawing/2014/main" id="{74F5B5DA-DD5F-4FA7-A004-F14BE9232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1146175"/>
            <a:ext cx="442912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2" name="Picture 114" descr="PC">
            <a:extLst>
              <a:ext uri="{FF2B5EF4-FFF2-40B4-BE49-F238E27FC236}">
                <a16:creationId xmlns:a16="http://schemas.microsoft.com/office/drawing/2014/main" id="{310521B0-057C-44E5-80EE-A2F1110D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514" y="1925638"/>
            <a:ext cx="6365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3" name="Picture 117" descr="Cisco_ASA5500">
            <a:extLst>
              <a:ext uri="{FF2B5EF4-FFF2-40B4-BE49-F238E27FC236}">
                <a16:creationId xmlns:a16="http://schemas.microsoft.com/office/drawing/2014/main" id="{B9A42BB4-7A66-4DE2-9D53-7ED8214A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1989139"/>
            <a:ext cx="4937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4" name="Picture 118" descr="Router">
            <a:extLst>
              <a:ext uri="{FF2B5EF4-FFF2-40B4-BE49-F238E27FC236}">
                <a16:creationId xmlns:a16="http://schemas.microsoft.com/office/drawing/2014/main" id="{C7B28542-497B-448D-9987-FDA378131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109789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6" name="Rectangle 26">
            <a:extLst>
              <a:ext uri="{FF2B5EF4-FFF2-40B4-BE49-F238E27FC236}">
                <a16:creationId xmlns:a16="http://schemas.microsoft.com/office/drawing/2014/main" id="{98BC9A5A-8261-4884-8B1E-380E7C45D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Interfaces with Same Security Level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F9DA07AC-F879-48EF-B5AA-810F367AC6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71073" y="749971"/>
            <a:ext cx="9601200" cy="3809999"/>
          </a:xfrm>
          <a:noFill/>
        </p:spPr>
        <p:txBody>
          <a:bodyPr/>
          <a:lstStyle/>
          <a:p>
            <a:pPr lvl="1">
              <a:lnSpc>
                <a:spcPct val="85000"/>
              </a:lnSpc>
              <a:buFont typeface="Wingdings" panose="05000000000000000000" pitchFamily="2" charset="2"/>
              <a:buNone/>
            </a:pPr>
            <a:r>
              <a:rPr lang="en-US" altLang="en-US" sz="1400"/>
              <a:t>Enables communication between interfaces with the </a:t>
            </a:r>
            <a:r>
              <a:rPr lang="en-US" altLang="en-US" sz="1400">
                <a:solidFill>
                  <a:srgbClr val="FF0000"/>
                </a:solidFill>
              </a:rPr>
              <a:t>same security </a:t>
            </a:r>
            <a:r>
              <a:rPr lang="en-US" altLang="en-US" sz="1400"/>
              <a:t>level or allows traffic to enter and exit the </a:t>
            </a:r>
            <a:r>
              <a:rPr lang="en-US" altLang="en-US" sz="1400">
                <a:solidFill>
                  <a:srgbClr val="FF0000"/>
                </a:solidFill>
              </a:rPr>
              <a:t>same interface</a:t>
            </a:r>
            <a:r>
              <a:rPr lang="en-US" altLang="en-US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6803" name="Text Box 4">
            <a:extLst>
              <a:ext uri="{FF2B5EF4-FFF2-40B4-BE49-F238E27FC236}">
                <a16:creationId xmlns:a16="http://schemas.microsoft.com/office/drawing/2014/main" id="{50B7D204-03B0-420D-817D-739A24F6D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248" y="4767405"/>
            <a:ext cx="2503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ciscoasa(config)#</a:t>
            </a:r>
          </a:p>
        </p:txBody>
      </p:sp>
      <p:sp>
        <p:nvSpPr>
          <p:cNvPr id="76804" name="Text Box 5">
            <a:extLst>
              <a:ext uri="{FF2B5EF4-FFF2-40B4-BE49-F238E27FC236}">
                <a16:creationId xmlns:a16="http://schemas.microsoft.com/office/drawing/2014/main" id="{7708A7C8-1B9C-4C44-8B31-62E8AF8A5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948" y="5767389"/>
            <a:ext cx="8078787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asa1(config)# same-security-traffic permit inter-interface</a:t>
            </a:r>
          </a:p>
        </p:txBody>
      </p:sp>
      <p:sp>
        <p:nvSpPr>
          <p:cNvPr id="76805" name="Text Box 6">
            <a:extLst>
              <a:ext uri="{FF2B5EF4-FFF2-40B4-BE49-F238E27FC236}">
                <a16:creationId xmlns:a16="http://schemas.microsoft.com/office/drawing/2014/main" id="{0A939577-EE87-41E3-84A5-4DA13C779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948" y="5061092"/>
            <a:ext cx="8078787" cy="3381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same-security-traffic permit {inter-interface | intra-interface} </a:t>
            </a:r>
          </a:p>
        </p:txBody>
      </p:sp>
      <p:sp>
        <p:nvSpPr>
          <p:cNvPr id="76806" name="Line 7">
            <a:extLst>
              <a:ext uri="{FF2B5EF4-FFF2-40B4-BE49-F238E27FC236}">
                <a16:creationId xmlns:a16="http://schemas.microsoft.com/office/drawing/2014/main" id="{62ECB1A8-3D28-4C71-A728-A0A924D4E6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4948" y="3100388"/>
            <a:ext cx="4276725" cy="4762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7" name="Line 8">
            <a:extLst>
              <a:ext uri="{FF2B5EF4-FFF2-40B4-BE49-F238E27FC236}">
                <a16:creationId xmlns:a16="http://schemas.microsoft.com/office/drawing/2014/main" id="{8822BFA9-4CA8-46DF-AB50-BFB758FA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4659" y="1847850"/>
            <a:ext cx="12700" cy="1481138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8" name="Rectangle 9">
            <a:extLst>
              <a:ext uri="{FF2B5EF4-FFF2-40B4-BE49-F238E27FC236}">
                <a16:creationId xmlns:a16="http://schemas.microsoft.com/office/drawing/2014/main" id="{6E70E2B8-8DBD-494F-B25E-1DF08B87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9009" y="1047751"/>
            <a:ext cx="1543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DMZ Network</a:t>
            </a:r>
          </a:p>
        </p:txBody>
      </p:sp>
      <p:sp>
        <p:nvSpPr>
          <p:cNvPr id="76809" name="Rectangle 10">
            <a:extLst>
              <a:ext uri="{FF2B5EF4-FFF2-40B4-BE49-F238E27FC236}">
                <a16:creationId xmlns:a16="http://schemas.microsoft.com/office/drawing/2014/main" id="{1031B438-455A-409B-92E3-6337B06DF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772" y="1363664"/>
            <a:ext cx="1719262" cy="72072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GigabitEthernet0/2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Security level </a:t>
            </a:r>
            <a:r>
              <a:rPr lang="en-US" altLang="en-US" sz="1200">
                <a:solidFill>
                  <a:srgbClr val="333399"/>
                </a:solidFill>
              </a:rPr>
              <a:t>100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Interface name = dmz</a:t>
            </a:r>
          </a:p>
        </p:txBody>
      </p:sp>
      <p:sp>
        <p:nvSpPr>
          <p:cNvPr id="76810" name="Rectangle 11">
            <a:extLst>
              <a:ext uri="{FF2B5EF4-FFF2-40B4-BE49-F238E27FC236}">
                <a16:creationId xmlns:a16="http://schemas.microsoft.com/office/drawing/2014/main" id="{2A1B4757-D646-43C4-917B-3B6DAFDED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334" y="3103564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g0/0</a:t>
            </a:r>
          </a:p>
        </p:txBody>
      </p:sp>
      <p:sp>
        <p:nvSpPr>
          <p:cNvPr id="76811" name="Rectangle 12">
            <a:extLst>
              <a:ext uri="{FF2B5EF4-FFF2-40B4-BE49-F238E27FC236}">
                <a16:creationId xmlns:a16="http://schemas.microsoft.com/office/drawing/2014/main" id="{6F3C618A-D3C1-475D-9B71-216818292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409" y="2327276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g0/2</a:t>
            </a:r>
          </a:p>
        </p:txBody>
      </p:sp>
      <p:sp>
        <p:nvSpPr>
          <p:cNvPr id="76812" name="Rectangle 13">
            <a:extLst>
              <a:ext uri="{FF2B5EF4-FFF2-40B4-BE49-F238E27FC236}">
                <a16:creationId xmlns:a16="http://schemas.microsoft.com/office/drawing/2014/main" id="{B3F0CDA1-603D-4BE4-998D-B18D6BC29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047" y="3078164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g0/1</a:t>
            </a:r>
          </a:p>
        </p:txBody>
      </p:sp>
      <p:sp>
        <p:nvSpPr>
          <p:cNvPr id="76813" name="Arc 14">
            <a:extLst>
              <a:ext uri="{FF2B5EF4-FFF2-40B4-BE49-F238E27FC236}">
                <a16:creationId xmlns:a16="http://schemas.microsoft.com/office/drawing/2014/main" id="{84762C00-B66B-49DC-9170-156A23227BC9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954059" y="2260600"/>
            <a:ext cx="1060450" cy="635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6814" name="Picture 15" descr="File-Application_Server">
            <a:extLst>
              <a:ext uri="{FF2B5EF4-FFF2-40B4-BE49-F238E27FC236}">
                <a16:creationId xmlns:a16="http://schemas.microsoft.com/office/drawing/2014/main" id="{345AF6B3-C1E5-4BFF-A572-6B13D3102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285" y="1423989"/>
            <a:ext cx="44291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15" name="Group 18">
            <a:extLst>
              <a:ext uri="{FF2B5EF4-FFF2-40B4-BE49-F238E27FC236}">
                <a16:creationId xmlns:a16="http://schemas.microsoft.com/office/drawing/2014/main" id="{E1793D7C-E20E-44DC-8221-A1C7DD6733E9}"/>
              </a:ext>
            </a:extLst>
          </p:cNvPr>
          <p:cNvGrpSpPr>
            <a:grpSpLocks/>
          </p:cNvGrpSpPr>
          <p:nvPr/>
        </p:nvGrpSpPr>
        <p:grpSpPr bwMode="auto">
          <a:xfrm>
            <a:off x="470960" y="2619375"/>
            <a:ext cx="1698625" cy="865188"/>
            <a:chOff x="400" y="1552"/>
            <a:chExt cx="1070" cy="545"/>
          </a:xfrm>
        </p:grpSpPr>
        <p:pic>
          <p:nvPicPr>
            <p:cNvPr id="76823" name="Picture 19" descr="Network_Cloud_Standard">
              <a:extLst>
                <a:ext uri="{FF2B5EF4-FFF2-40B4-BE49-F238E27FC236}">
                  <a16:creationId xmlns:a16="http://schemas.microsoft.com/office/drawing/2014/main" id="{4F0A814D-3796-4BA5-976B-E0B79CA51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" y="1552"/>
              <a:ext cx="1070" cy="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24" name="Rectangle 20">
              <a:extLst>
                <a:ext uri="{FF2B5EF4-FFF2-40B4-BE49-F238E27FC236}">
                  <a16:creationId xmlns:a16="http://schemas.microsoft.com/office/drawing/2014/main" id="{89042AC9-318F-4A82-8CE8-15746F33A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172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76816" name="Picture 21" descr="PC">
            <a:extLst>
              <a:ext uri="{FF2B5EF4-FFF2-40B4-BE49-F238E27FC236}">
                <a16:creationId xmlns:a16="http://schemas.microsoft.com/office/drawing/2014/main" id="{A6EE6989-080D-4CEE-9D85-48492A316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98" y="2752725"/>
            <a:ext cx="6365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17" name="Rectangle 22">
            <a:extLst>
              <a:ext uri="{FF2B5EF4-FFF2-40B4-BE49-F238E27FC236}">
                <a16:creationId xmlns:a16="http://schemas.microsoft.com/office/drawing/2014/main" id="{145536F2-BDD1-4D99-82F5-DCCEB218D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397" y="3405188"/>
            <a:ext cx="165735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Inside Network</a:t>
            </a:r>
          </a:p>
        </p:txBody>
      </p:sp>
      <p:sp>
        <p:nvSpPr>
          <p:cNvPr id="76818" name="Rectangle 23">
            <a:extLst>
              <a:ext uri="{FF2B5EF4-FFF2-40B4-BE49-F238E27FC236}">
                <a16:creationId xmlns:a16="http://schemas.microsoft.com/office/drawing/2014/main" id="{C987AB19-7BB2-4B6E-B654-5C364D7E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22" y="3725864"/>
            <a:ext cx="1828800" cy="72072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GigabitEthernet0/1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Security level </a:t>
            </a:r>
            <a:r>
              <a:rPr lang="en-US" altLang="en-US" sz="1200">
                <a:solidFill>
                  <a:srgbClr val="333399"/>
                </a:solidFill>
              </a:rPr>
              <a:t>100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Interface name = inside</a:t>
            </a:r>
          </a:p>
        </p:txBody>
      </p:sp>
      <p:sp>
        <p:nvSpPr>
          <p:cNvPr id="76819" name="Arc 24">
            <a:extLst>
              <a:ext uri="{FF2B5EF4-FFF2-40B4-BE49-F238E27FC236}">
                <a16:creationId xmlns:a16="http://schemas.microsoft.com/office/drawing/2014/main" id="{F2E8B90E-C282-4D14-A7AC-754C430D8A16}"/>
              </a:ext>
            </a:extLst>
          </p:cNvPr>
          <p:cNvSpPr>
            <a:spLocks/>
          </p:cNvSpPr>
          <p:nvPr/>
        </p:nvSpPr>
        <p:spPr bwMode="auto">
          <a:xfrm flipH="1" flipV="1">
            <a:off x="4888972" y="2362200"/>
            <a:ext cx="1058862" cy="635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6821" name="Picture 27" descr="Cisco_ASA5500">
            <a:extLst>
              <a:ext uri="{FF2B5EF4-FFF2-40B4-BE49-F238E27FC236}">
                <a16:creationId xmlns:a16="http://schemas.microsoft.com/office/drawing/2014/main" id="{9B19CAC9-96AD-4996-86F7-5570225A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22" y="2774951"/>
            <a:ext cx="4937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22" name="Picture 28" descr="Router">
            <a:extLst>
              <a:ext uri="{FF2B5EF4-FFF2-40B4-BE49-F238E27FC236}">
                <a16:creationId xmlns:a16="http://schemas.microsoft.com/office/drawing/2014/main" id="{4C9ACF81-A350-4CA9-9221-603A655C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59" y="2952751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D8B597-754A-46D0-AB8B-4B22F2DA8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773" y="1047751"/>
            <a:ext cx="4336972" cy="37779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D92BD59F-FFF2-4619-ADD9-6F6AB0724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4" y="4083050"/>
            <a:ext cx="7589837" cy="463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ip address </a:t>
            </a:r>
            <a:r>
              <a:rPr lang="en-US" altLang="en-US" i="1">
                <a:solidFill>
                  <a:srgbClr val="000000"/>
                </a:solidFill>
                <a:latin typeface="Courier New" panose="02070309020205020404" pitchFamily="49" charset="0"/>
              </a:rPr>
              <a:t>ip_address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en-US" i="1">
                <a:solidFill>
                  <a:srgbClr val="000000"/>
                </a:solidFill>
                <a:latin typeface="Courier New" panose="02070309020205020404" pitchFamily="49" charset="0"/>
              </a:rPr>
              <a:t>mask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] [standby</a:t>
            </a:r>
            <a:r>
              <a:rPr lang="en-US" altLang="en-US" i="1">
                <a:solidFill>
                  <a:srgbClr val="000000"/>
                </a:solidFill>
                <a:latin typeface="Courier New" panose="02070309020205020404" pitchFamily="49" charset="0"/>
              </a:rPr>
              <a:t> ip_address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</p:txBody>
      </p:sp>
      <p:sp>
        <p:nvSpPr>
          <p:cNvPr id="73731" name="Text Box 3">
            <a:extLst>
              <a:ext uri="{FF2B5EF4-FFF2-40B4-BE49-F238E27FC236}">
                <a16:creationId xmlns:a16="http://schemas.microsoft.com/office/drawing/2014/main" id="{D4CFF8F5-4F9A-4300-B5E6-8093C706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4" y="3703639"/>
            <a:ext cx="19510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ciscoasa(config-if)#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73FDAFB5-4EA0-46C5-8A31-F92858FBB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30" y="12178"/>
            <a:ext cx="12192000" cy="6365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Assign Interface IP Address</a:t>
            </a:r>
          </a:p>
        </p:txBody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7777305B-A0FD-48D3-BAF3-5BF5621290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en-US" sz="1600"/>
              <a:t>Assigns an IP address to each interface</a:t>
            </a:r>
          </a:p>
        </p:txBody>
      </p:sp>
      <p:sp>
        <p:nvSpPr>
          <p:cNvPr id="73734" name="Rectangle 6">
            <a:extLst>
              <a:ext uri="{FF2B5EF4-FFF2-40B4-BE49-F238E27FC236}">
                <a16:creationId xmlns:a16="http://schemas.microsoft.com/office/drawing/2014/main" id="{ED37AF39-BD2F-4D24-898C-4C5AD8F67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64" y="4929189"/>
            <a:ext cx="8358187" cy="14601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asa1(config)# interface GigabitEthernet0/0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asa1(config-if)# nameif outside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asa1(config-if)# security-level 0 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asa1(config-if)# ip address 192.168.1.2 255.255.255.0</a:t>
            </a:r>
          </a:p>
        </p:txBody>
      </p:sp>
      <p:sp>
        <p:nvSpPr>
          <p:cNvPr id="73735" name="Rectangle 7">
            <a:extLst>
              <a:ext uri="{FF2B5EF4-FFF2-40B4-BE49-F238E27FC236}">
                <a16:creationId xmlns:a16="http://schemas.microsoft.com/office/drawing/2014/main" id="{0B1F9ADA-7C37-45F7-8A27-AE98140C6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2938464"/>
            <a:ext cx="2540000" cy="93027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GigabitEthernet0/0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 Interface name = outside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 IP address = 192.168.1.2</a:t>
            </a:r>
          </a:p>
        </p:txBody>
      </p:sp>
      <p:sp>
        <p:nvSpPr>
          <p:cNvPr id="73736" name="Line 102">
            <a:extLst>
              <a:ext uri="{FF2B5EF4-FFF2-40B4-BE49-F238E27FC236}">
                <a16:creationId xmlns:a16="http://schemas.microsoft.com/office/drawing/2014/main" id="{86440E2C-67F2-4BFD-B3BD-27AC421881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1614" y="2276476"/>
            <a:ext cx="1457325" cy="31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737" name="Line 103">
            <a:extLst>
              <a:ext uri="{FF2B5EF4-FFF2-40B4-BE49-F238E27FC236}">
                <a16:creationId xmlns:a16="http://schemas.microsoft.com/office/drawing/2014/main" id="{FA54E950-241F-454F-B929-9E3562F891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7976" y="2268539"/>
            <a:ext cx="2447925" cy="349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738" name="Line 104">
            <a:extLst>
              <a:ext uri="{FF2B5EF4-FFF2-40B4-BE49-F238E27FC236}">
                <a16:creationId xmlns:a16="http://schemas.microsoft.com/office/drawing/2014/main" id="{E395B9FE-D729-4152-B86F-E3D6B5A29E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6088" y="1312863"/>
            <a:ext cx="12700" cy="1103312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739" name="Rectangle 105">
            <a:extLst>
              <a:ext uri="{FF2B5EF4-FFF2-40B4-BE49-F238E27FC236}">
                <a16:creationId xmlns:a16="http://schemas.microsoft.com/office/drawing/2014/main" id="{13C6DB93-7916-4D2F-8BDF-19DFF5BE7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475" y="2305050"/>
            <a:ext cx="63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g0/0</a:t>
            </a: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73740" name="Rectangle 106">
            <a:extLst>
              <a:ext uri="{FF2B5EF4-FFF2-40B4-BE49-F238E27FC236}">
                <a16:creationId xmlns:a16="http://schemas.microsoft.com/office/drawing/2014/main" id="{1EFD6F04-AC58-42D8-AFD0-2B5F7BCCC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1771651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g0/2</a:t>
            </a:r>
          </a:p>
        </p:txBody>
      </p:sp>
      <p:sp>
        <p:nvSpPr>
          <p:cNvPr id="73741" name="Rectangle 107">
            <a:extLst>
              <a:ext uri="{FF2B5EF4-FFF2-40B4-BE49-F238E27FC236}">
                <a16:creationId xmlns:a16="http://schemas.microsoft.com/office/drawing/2014/main" id="{39ED50D2-03FB-4C63-A5BC-A1588AEC7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5475" y="2236789"/>
            <a:ext cx="63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g0/1</a:t>
            </a:r>
          </a:p>
        </p:txBody>
      </p:sp>
      <p:grpSp>
        <p:nvGrpSpPr>
          <p:cNvPr id="73742" name="Group 108">
            <a:extLst>
              <a:ext uri="{FF2B5EF4-FFF2-40B4-BE49-F238E27FC236}">
                <a16:creationId xmlns:a16="http://schemas.microsoft.com/office/drawing/2014/main" id="{F44A7B7C-D947-46F4-8F2F-7DFBF90926F1}"/>
              </a:ext>
            </a:extLst>
          </p:cNvPr>
          <p:cNvGrpSpPr>
            <a:grpSpLocks/>
          </p:cNvGrpSpPr>
          <p:nvPr/>
        </p:nvGrpSpPr>
        <p:grpSpPr bwMode="auto">
          <a:xfrm>
            <a:off x="2760664" y="1801814"/>
            <a:ext cx="1538287" cy="784225"/>
            <a:chOff x="775" y="3234"/>
            <a:chExt cx="969" cy="494"/>
          </a:xfrm>
        </p:grpSpPr>
        <p:pic>
          <p:nvPicPr>
            <p:cNvPr id="73747" name="Picture 109" descr="Network_Cloud_Standard">
              <a:extLst>
                <a:ext uri="{FF2B5EF4-FFF2-40B4-BE49-F238E27FC236}">
                  <a16:creationId xmlns:a16="http://schemas.microsoft.com/office/drawing/2014/main" id="{EC4A327B-ABF6-41AE-B47B-52A934B290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48" name="Rectangle 110">
              <a:extLst>
                <a:ext uri="{FF2B5EF4-FFF2-40B4-BE49-F238E27FC236}">
                  <a16:creationId xmlns:a16="http://schemas.microsoft.com/office/drawing/2014/main" id="{AFA0CFAF-B521-4640-BDB0-6CAF0A479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73743" name="Picture 112" descr="File-Application_Server">
            <a:extLst>
              <a:ext uri="{FF2B5EF4-FFF2-40B4-BE49-F238E27FC236}">
                <a16:creationId xmlns:a16="http://schemas.microsoft.com/office/drawing/2014/main" id="{F4CC2D7A-964A-4559-A94B-9245520CC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1127125"/>
            <a:ext cx="442912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4" name="Picture 114" descr="PC">
            <a:extLst>
              <a:ext uri="{FF2B5EF4-FFF2-40B4-BE49-F238E27FC236}">
                <a16:creationId xmlns:a16="http://schemas.microsoft.com/office/drawing/2014/main" id="{4FC53703-276D-4744-B230-3174230A5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14" y="1863725"/>
            <a:ext cx="6365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5" name="Picture 122" descr="Cisco_ASA5500">
            <a:extLst>
              <a:ext uri="{FF2B5EF4-FFF2-40B4-BE49-F238E27FC236}">
                <a16:creationId xmlns:a16="http://schemas.microsoft.com/office/drawing/2014/main" id="{F7CE6B2D-B507-4A07-AA69-D87EDB775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6" y="2071689"/>
            <a:ext cx="4937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6" name="Picture 123" descr="Router">
            <a:extLst>
              <a:ext uri="{FF2B5EF4-FFF2-40B4-BE49-F238E27FC236}">
                <a16:creationId xmlns:a16="http://schemas.microsoft.com/office/drawing/2014/main" id="{59FE8C5C-D4F6-4195-AD70-F7365B389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058989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DA11B58C-E99C-409B-9104-49D4E930F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6" y="3214689"/>
            <a:ext cx="7732713" cy="765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speed</a:t>
            </a:r>
            <a:r>
              <a:rPr lang="en-US" altLang="en-US" sz="1600" i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{10 | 100 | 1000 | auto | nonegotiate}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duplex {auto | full | half}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30723" name="Rectangle 101">
            <a:extLst>
              <a:ext uri="{FF2B5EF4-FFF2-40B4-BE49-F238E27FC236}">
                <a16:creationId xmlns:a16="http://schemas.microsoft.com/office/drawing/2014/main" id="{432A2AF3-9DA3-4725-B666-2CE4330C7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Assign an Interface Speed and Duplex</a:t>
            </a:r>
          </a:p>
        </p:txBody>
      </p:sp>
      <p:sp>
        <p:nvSpPr>
          <p:cNvPr id="77828" name="Rectangle 5">
            <a:extLst>
              <a:ext uri="{FF2B5EF4-FFF2-40B4-BE49-F238E27FC236}">
                <a16:creationId xmlns:a16="http://schemas.microsoft.com/office/drawing/2014/main" id="{4466CC89-4592-4A1B-80B8-9E2C10A20A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02030" y="1692276"/>
            <a:ext cx="9601200" cy="3809999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en-US" sz="1400"/>
              <a:t>Enable the interface speed and duplex</a:t>
            </a:r>
          </a:p>
        </p:txBody>
      </p:sp>
      <p:sp>
        <p:nvSpPr>
          <p:cNvPr id="77829" name="Text Box 3">
            <a:extLst>
              <a:ext uri="{FF2B5EF4-FFF2-40B4-BE49-F238E27FC236}">
                <a16:creationId xmlns:a16="http://schemas.microsoft.com/office/drawing/2014/main" id="{058AE2E5-1735-47C4-9B38-C1AE98C5D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76" y="2857500"/>
            <a:ext cx="1711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ciscoasa(config-if)#</a:t>
            </a:r>
          </a:p>
        </p:txBody>
      </p:sp>
      <p:sp>
        <p:nvSpPr>
          <p:cNvPr id="77830" name="Rectangle 100">
            <a:extLst>
              <a:ext uri="{FF2B5EF4-FFF2-40B4-BE49-F238E27FC236}">
                <a16:creationId xmlns:a16="http://schemas.microsoft.com/office/drawing/2014/main" id="{B0406B55-082B-4E7B-90F8-0CD69F774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4439" y="1428750"/>
            <a:ext cx="1677987" cy="8255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FFFFFF"/>
                </a:solidFill>
              </a:rPr>
              <a:t>GigabitEthernet0/0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FFFFFF"/>
                </a:solidFill>
              </a:rPr>
              <a:t> Speed =1000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FFFFFF"/>
                </a:solidFill>
              </a:rPr>
              <a:t> Duplex = full</a:t>
            </a:r>
          </a:p>
        </p:txBody>
      </p:sp>
      <p:sp>
        <p:nvSpPr>
          <p:cNvPr id="77831" name="Line 103">
            <a:extLst>
              <a:ext uri="{FF2B5EF4-FFF2-40B4-BE49-F238E27FC236}">
                <a16:creationId xmlns:a16="http://schemas.microsoft.com/office/drawing/2014/main" id="{643751C7-F58A-487E-910D-838CF201E7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5801" y="2441576"/>
            <a:ext cx="1457325" cy="31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2" name="Line 104">
            <a:extLst>
              <a:ext uri="{FF2B5EF4-FFF2-40B4-BE49-F238E27FC236}">
                <a16:creationId xmlns:a16="http://schemas.microsoft.com/office/drawing/2014/main" id="{CA2286C9-8E5F-430B-84D5-17E14450FD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02164" y="2468564"/>
            <a:ext cx="2447925" cy="31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3" name="Line 105">
            <a:extLst>
              <a:ext uri="{FF2B5EF4-FFF2-40B4-BE49-F238E27FC236}">
                <a16:creationId xmlns:a16="http://schemas.microsoft.com/office/drawing/2014/main" id="{6ECB60B6-79C2-4D37-A958-9FA3AFD542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0275" y="1214439"/>
            <a:ext cx="12700" cy="14811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4" name="Rectangle 106">
            <a:extLst>
              <a:ext uri="{FF2B5EF4-FFF2-40B4-BE49-F238E27FC236}">
                <a16:creationId xmlns:a16="http://schemas.microsoft.com/office/drawing/2014/main" id="{0595F6C2-693D-423B-BFFE-2534D7BE7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2075" y="2455863"/>
            <a:ext cx="579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g0/0</a:t>
            </a:r>
          </a:p>
        </p:txBody>
      </p:sp>
      <p:sp>
        <p:nvSpPr>
          <p:cNvPr id="77835" name="Rectangle 107">
            <a:extLst>
              <a:ext uri="{FF2B5EF4-FFF2-40B4-BE49-F238E27FC236}">
                <a16:creationId xmlns:a16="http://schemas.microsoft.com/office/drawing/2014/main" id="{4B486391-9079-4D61-82E0-CD87C6321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0" y="1865313"/>
            <a:ext cx="579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g0/2</a:t>
            </a:r>
          </a:p>
        </p:txBody>
      </p:sp>
      <p:sp>
        <p:nvSpPr>
          <p:cNvPr id="77836" name="Rectangle 108">
            <a:extLst>
              <a:ext uri="{FF2B5EF4-FFF2-40B4-BE49-F238E27FC236}">
                <a16:creationId xmlns:a16="http://schemas.microsoft.com/office/drawing/2014/main" id="{FE934AA8-1623-4D8F-9697-86CB3B44B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9664" y="2416176"/>
            <a:ext cx="5857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g0/1</a:t>
            </a:r>
          </a:p>
        </p:txBody>
      </p:sp>
      <p:grpSp>
        <p:nvGrpSpPr>
          <p:cNvPr id="77837" name="Group 109">
            <a:extLst>
              <a:ext uri="{FF2B5EF4-FFF2-40B4-BE49-F238E27FC236}">
                <a16:creationId xmlns:a16="http://schemas.microsoft.com/office/drawing/2014/main" id="{72D3D66A-D059-411D-BA12-993890702207}"/>
              </a:ext>
            </a:extLst>
          </p:cNvPr>
          <p:cNvGrpSpPr>
            <a:grpSpLocks/>
          </p:cNvGrpSpPr>
          <p:nvPr/>
        </p:nvGrpSpPr>
        <p:grpSpPr bwMode="auto">
          <a:xfrm>
            <a:off x="3238500" y="2014539"/>
            <a:ext cx="1538288" cy="784225"/>
            <a:chOff x="775" y="3234"/>
            <a:chExt cx="969" cy="494"/>
          </a:xfrm>
        </p:grpSpPr>
        <p:pic>
          <p:nvPicPr>
            <p:cNvPr id="77844" name="Picture 110" descr="Network_Cloud_Standard">
              <a:extLst>
                <a:ext uri="{FF2B5EF4-FFF2-40B4-BE49-F238E27FC236}">
                  <a16:creationId xmlns:a16="http://schemas.microsoft.com/office/drawing/2014/main" id="{9AA7BD24-4C60-42CB-8287-8C785A8BE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45" name="Rectangle 111">
              <a:extLst>
                <a:ext uri="{FF2B5EF4-FFF2-40B4-BE49-F238E27FC236}">
                  <a16:creationId xmlns:a16="http://schemas.microsoft.com/office/drawing/2014/main" id="{13207BB7-AF16-4EF6-AFAC-33375A2F0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77838" name="Picture 113" descr="File-Application_Server">
            <a:extLst>
              <a:ext uri="{FF2B5EF4-FFF2-40B4-BE49-F238E27FC236}">
                <a16:creationId xmlns:a16="http://schemas.microsoft.com/office/drawing/2014/main" id="{ACEE0F00-B383-4429-8F5C-47CA027CD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13" y="1195389"/>
            <a:ext cx="442912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9" name="Picture 114" descr="Router">
            <a:extLst>
              <a:ext uri="{FF2B5EF4-FFF2-40B4-BE49-F238E27FC236}">
                <a16:creationId xmlns:a16="http://schemas.microsoft.com/office/drawing/2014/main" id="{6341AAA0-7891-41A2-97B5-B736C0915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2271713"/>
            <a:ext cx="585788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40" name="Picture 115" descr="PC">
            <a:extLst>
              <a:ext uri="{FF2B5EF4-FFF2-40B4-BE49-F238E27FC236}">
                <a16:creationId xmlns:a16="http://schemas.microsoft.com/office/drawing/2014/main" id="{17BA79F0-B811-432E-88D4-A295737D8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289" y="2089150"/>
            <a:ext cx="6365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41" name="Rectangle 116">
            <a:extLst>
              <a:ext uri="{FF2B5EF4-FFF2-40B4-BE49-F238E27FC236}">
                <a16:creationId xmlns:a16="http://schemas.microsoft.com/office/drawing/2014/main" id="{091800CD-1A59-49C0-BD83-67DAA951F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4" y="4343401"/>
            <a:ext cx="8358187" cy="16938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asa1(config)# interface GigabitEthernet0/0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asa1(config-if)# nameif outside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asa1(config-if)# ip address 192.168.1.2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asa1(config-if)# security-level 0 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asa1(config-if)# speed 1000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asa1(config-if)# duplex full</a:t>
            </a:r>
          </a:p>
        </p:txBody>
      </p:sp>
      <p:pic>
        <p:nvPicPr>
          <p:cNvPr id="77842" name="Picture 118" descr="Cisco_ASA5500">
            <a:extLst>
              <a:ext uri="{FF2B5EF4-FFF2-40B4-BE49-F238E27FC236}">
                <a16:creationId xmlns:a16="http://schemas.microsoft.com/office/drawing/2014/main" id="{05C3628B-F865-4A54-8758-91025DF3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2152651"/>
            <a:ext cx="4937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43" name="Picture 119" descr="Router">
            <a:extLst>
              <a:ext uri="{FF2B5EF4-FFF2-40B4-BE49-F238E27FC236}">
                <a16:creationId xmlns:a16="http://schemas.microsoft.com/office/drawing/2014/main" id="{20DDF770-5699-4F24-B9ED-A2CB38FE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2271714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108A41FD-D5A0-42B9-A0DA-4AED22F5F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6" y="3500438"/>
            <a:ext cx="7732713" cy="427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700">
                <a:solidFill>
                  <a:srgbClr val="000000"/>
                </a:solidFill>
                <a:latin typeface="Courier New" panose="02070309020205020404" pitchFamily="49" charset="0"/>
              </a:rPr>
              <a:t>management-only</a:t>
            </a:r>
          </a:p>
        </p:txBody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11165D6E-6FD3-4B08-AB9D-1EC460812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76" y="3154363"/>
            <a:ext cx="1933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ciscoasa(config-if)#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6EF19C0B-2D43-4551-8148-82E192EDE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ASA Management Interface</a:t>
            </a:r>
          </a:p>
        </p:txBody>
      </p:sp>
      <p:sp>
        <p:nvSpPr>
          <p:cNvPr id="78853" name="Rectangle 5">
            <a:extLst>
              <a:ext uri="{FF2B5EF4-FFF2-40B4-BE49-F238E27FC236}">
                <a16:creationId xmlns:a16="http://schemas.microsoft.com/office/drawing/2014/main" id="{1589C1DC-E086-4047-AD8E-B5702E5891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05682" y="983564"/>
            <a:ext cx="9601200" cy="3809999"/>
          </a:xfrm>
        </p:spPr>
        <p:txBody>
          <a:bodyPr/>
          <a:lstStyle/>
          <a:p>
            <a:pPr lvl="1">
              <a:lnSpc>
                <a:spcPct val="85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Disables management-only mode   (for ASA 5520, 5540 and 5550)</a:t>
            </a:r>
          </a:p>
        </p:txBody>
      </p:sp>
      <p:sp>
        <p:nvSpPr>
          <p:cNvPr id="78854" name="Rectangle 6">
            <a:extLst>
              <a:ext uri="{FF2B5EF4-FFF2-40B4-BE49-F238E27FC236}">
                <a16:creationId xmlns:a16="http://schemas.microsoft.com/office/drawing/2014/main" id="{C1F5D9E6-B6F4-42F8-860A-08FC34195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913" y="5191125"/>
            <a:ext cx="8286750" cy="76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700">
                <a:solidFill>
                  <a:srgbClr val="000000"/>
                </a:solidFill>
                <a:latin typeface="Courier New" panose="02070309020205020404" pitchFamily="49" charset="0"/>
              </a:rPr>
              <a:t>asa1(config)# interface management0/0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700">
                <a:solidFill>
                  <a:srgbClr val="000000"/>
                </a:solidFill>
                <a:latin typeface="Courier New" panose="02070309020205020404" pitchFamily="49" charset="0"/>
              </a:rPr>
              <a:t>asa1(config-if)# no management-only</a:t>
            </a:r>
          </a:p>
        </p:txBody>
      </p:sp>
      <p:sp>
        <p:nvSpPr>
          <p:cNvPr id="78855" name="Rectangle 114">
            <a:extLst>
              <a:ext uri="{FF2B5EF4-FFF2-40B4-BE49-F238E27FC236}">
                <a16:creationId xmlns:a16="http://schemas.microsoft.com/office/drawing/2014/main" id="{38D7250F-BA6B-41D8-87A9-AF6DE188E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6" y="4365625"/>
            <a:ext cx="7732713" cy="427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700">
                <a:solidFill>
                  <a:srgbClr val="000000"/>
                </a:solidFill>
                <a:latin typeface="Courier New" panose="02070309020205020404" pitchFamily="49" charset="0"/>
              </a:rPr>
              <a:t>no management-only</a:t>
            </a:r>
          </a:p>
        </p:txBody>
      </p:sp>
      <p:sp>
        <p:nvSpPr>
          <p:cNvPr id="78856" name="Rectangle 115">
            <a:extLst>
              <a:ext uri="{FF2B5EF4-FFF2-40B4-BE49-F238E27FC236}">
                <a16:creationId xmlns:a16="http://schemas.microsoft.com/office/drawing/2014/main" id="{71FB1180-E896-4CDA-8D37-F1EDD31A4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5" y="3959226"/>
            <a:ext cx="7646988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</a:pPr>
            <a:r>
              <a:rPr lang="en-US" altLang="en-US" sz="1600">
                <a:solidFill>
                  <a:srgbClr val="000000"/>
                </a:solidFill>
              </a:rPr>
              <a:t>Configures an interface to accept management traffic only</a:t>
            </a:r>
          </a:p>
        </p:txBody>
      </p:sp>
      <p:sp>
        <p:nvSpPr>
          <p:cNvPr id="78857" name="Rectangle 116">
            <a:extLst>
              <a:ext uri="{FF2B5EF4-FFF2-40B4-BE49-F238E27FC236}">
                <a16:creationId xmlns:a16="http://schemas.microsoft.com/office/drawing/2014/main" id="{19A77ACB-9DFF-449F-A626-0DB53A82A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5" y="4814888"/>
            <a:ext cx="764698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</a:pPr>
            <a:r>
              <a:rPr lang="en-US" altLang="en-US" sz="1600">
                <a:solidFill>
                  <a:srgbClr val="000000"/>
                </a:solidFill>
              </a:rPr>
              <a:t>Disables management-only mode</a:t>
            </a:r>
          </a:p>
        </p:txBody>
      </p:sp>
      <p:sp>
        <p:nvSpPr>
          <p:cNvPr id="78858" name="Line 117">
            <a:extLst>
              <a:ext uri="{FF2B5EF4-FFF2-40B4-BE49-F238E27FC236}">
                <a16:creationId xmlns:a16="http://schemas.microsoft.com/office/drawing/2014/main" id="{4B0E55FA-E98B-4AEA-A101-6DE04DFF73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2132013"/>
            <a:ext cx="908050" cy="354012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9" name="Line 101">
            <a:extLst>
              <a:ext uri="{FF2B5EF4-FFF2-40B4-BE49-F238E27FC236}">
                <a16:creationId xmlns:a16="http://schemas.microsoft.com/office/drawing/2014/main" id="{F151D3FD-9DE8-468A-B924-A5FDC98F36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1038" y="1760539"/>
            <a:ext cx="12700" cy="10890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60" name="Rectangle 97">
            <a:extLst>
              <a:ext uri="{FF2B5EF4-FFF2-40B4-BE49-F238E27FC236}">
                <a16:creationId xmlns:a16="http://schemas.microsoft.com/office/drawing/2014/main" id="{4BF1267F-CBE3-456B-84CD-14B39897B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688" y="1227138"/>
            <a:ext cx="2571750" cy="6350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Management0/0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 Management only = no</a:t>
            </a:r>
          </a:p>
        </p:txBody>
      </p:sp>
      <p:sp>
        <p:nvSpPr>
          <p:cNvPr id="78861" name="Line 99">
            <a:extLst>
              <a:ext uri="{FF2B5EF4-FFF2-40B4-BE49-F238E27FC236}">
                <a16:creationId xmlns:a16="http://schemas.microsoft.com/office/drawing/2014/main" id="{9088EED4-F24A-4421-9D29-31EC566404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56263" y="2613025"/>
            <a:ext cx="18923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62" name="Line 100">
            <a:extLst>
              <a:ext uri="{FF2B5EF4-FFF2-40B4-BE49-F238E27FC236}">
                <a16:creationId xmlns:a16="http://schemas.microsoft.com/office/drawing/2014/main" id="{78AFA3DA-C09B-4ABC-8000-951E6EB8B3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97239" y="2622551"/>
            <a:ext cx="2447925" cy="31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63" name="Rectangle 102">
            <a:extLst>
              <a:ext uri="{FF2B5EF4-FFF2-40B4-BE49-F238E27FC236}">
                <a16:creationId xmlns:a16="http://schemas.microsoft.com/office/drawing/2014/main" id="{961C1410-67AA-43FF-A457-AC7E0DCBD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4" y="2609850"/>
            <a:ext cx="585097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g0/0</a:t>
            </a:r>
          </a:p>
        </p:txBody>
      </p:sp>
      <p:sp>
        <p:nvSpPr>
          <p:cNvPr id="78864" name="Rectangle 103">
            <a:extLst>
              <a:ext uri="{FF2B5EF4-FFF2-40B4-BE49-F238E27FC236}">
                <a16:creationId xmlns:a16="http://schemas.microsoft.com/office/drawing/2014/main" id="{D064A3A1-BBF7-4437-8958-428E38EC3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414" y="2035175"/>
            <a:ext cx="585097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g0/2</a:t>
            </a:r>
          </a:p>
        </p:txBody>
      </p:sp>
      <p:sp>
        <p:nvSpPr>
          <p:cNvPr id="78865" name="Rectangle 104">
            <a:extLst>
              <a:ext uri="{FF2B5EF4-FFF2-40B4-BE49-F238E27FC236}">
                <a16:creationId xmlns:a16="http://schemas.microsoft.com/office/drawing/2014/main" id="{B9BAEC44-BF9E-4B74-AD3E-AFDED2D32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2573339"/>
            <a:ext cx="5857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g0/1</a:t>
            </a:r>
          </a:p>
        </p:txBody>
      </p:sp>
      <p:grpSp>
        <p:nvGrpSpPr>
          <p:cNvPr id="78866" name="Group 105">
            <a:extLst>
              <a:ext uri="{FF2B5EF4-FFF2-40B4-BE49-F238E27FC236}">
                <a16:creationId xmlns:a16="http://schemas.microsoft.com/office/drawing/2014/main" id="{EC6AEEE2-F889-4943-9D0E-716413F4E2FF}"/>
              </a:ext>
            </a:extLst>
          </p:cNvPr>
          <p:cNvGrpSpPr>
            <a:grpSpLocks/>
          </p:cNvGrpSpPr>
          <p:nvPr/>
        </p:nvGrpSpPr>
        <p:grpSpPr bwMode="auto">
          <a:xfrm>
            <a:off x="1933575" y="2168526"/>
            <a:ext cx="1538288" cy="784225"/>
            <a:chOff x="775" y="3234"/>
            <a:chExt cx="969" cy="494"/>
          </a:xfrm>
        </p:grpSpPr>
        <p:pic>
          <p:nvPicPr>
            <p:cNvPr id="78882" name="Picture 106" descr="Network_Cloud_Standard">
              <a:extLst>
                <a:ext uri="{FF2B5EF4-FFF2-40B4-BE49-F238E27FC236}">
                  <a16:creationId xmlns:a16="http://schemas.microsoft.com/office/drawing/2014/main" id="{93FBD97D-5774-476F-B414-DF1BAC59F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83" name="Rectangle 107">
              <a:extLst>
                <a:ext uri="{FF2B5EF4-FFF2-40B4-BE49-F238E27FC236}">
                  <a16:creationId xmlns:a16="http://schemas.microsoft.com/office/drawing/2014/main" id="{7EBD4786-6C3B-452F-A350-49DC38DF4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78867" name="Picture 110" descr="Router">
            <a:extLst>
              <a:ext uri="{FF2B5EF4-FFF2-40B4-BE49-F238E27FC236}">
                <a16:creationId xmlns:a16="http://schemas.microsoft.com/office/drawing/2014/main" id="{2794B7B8-0293-4DF9-9C59-FBBF0575C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9" y="2425701"/>
            <a:ext cx="585787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68" name="Rectangle 119">
            <a:extLst>
              <a:ext uri="{FF2B5EF4-FFF2-40B4-BE49-F238E27FC236}">
                <a16:creationId xmlns:a16="http://schemas.microsoft.com/office/drawing/2014/main" id="{48E73963-E7D7-406D-9781-4115542F9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9639" y="2244725"/>
            <a:ext cx="642805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m0/0</a:t>
            </a:r>
          </a:p>
        </p:txBody>
      </p:sp>
      <p:sp>
        <p:nvSpPr>
          <p:cNvPr id="78869" name="Line 122">
            <a:extLst>
              <a:ext uri="{FF2B5EF4-FFF2-40B4-BE49-F238E27FC236}">
                <a16:creationId xmlns:a16="http://schemas.microsoft.com/office/drawing/2014/main" id="{334A3E92-A7A8-4D27-A766-4EA43DA03716}"/>
              </a:ext>
            </a:extLst>
          </p:cNvPr>
          <p:cNvSpPr>
            <a:spLocks noChangeShapeType="1"/>
          </p:cNvSpPr>
          <p:nvPr/>
        </p:nvSpPr>
        <p:spPr bwMode="auto">
          <a:xfrm rot="19137669" flipH="1">
            <a:off x="7265988" y="2351088"/>
            <a:ext cx="565150" cy="66675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70" name="Line 123">
            <a:extLst>
              <a:ext uri="{FF2B5EF4-FFF2-40B4-BE49-F238E27FC236}">
                <a16:creationId xmlns:a16="http://schemas.microsoft.com/office/drawing/2014/main" id="{EB7FC15A-1D5E-4C38-AD16-EC2425F776E3}"/>
              </a:ext>
            </a:extLst>
          </p:cNvPr>
          <p:cNvSpPr>
            <a:spLocks noChangeShapeType="1"/>
          </p:cNvSpPr>
          <p:nvPr/>
        </p:nvSpPr>
        <p:spPr bwMode="auto">
          <a:xfrm rot="19137669" flipH="1">
            <a:off x="6508750" y="1808164"/>
            <a:ext cx="101600" cy="6048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71" name="Line 124">
            <a:extLst>
              <a:ext uri="{FF2B5EF4-FFF2-40B4-BE49-F238E27FC236}">
                <a16:creationId xmlns:a16="http://schemas.microsoft.com/office/drawing/2014/main" id="{E1EA11F5-AE26-407C-9D2B-DAB946EC797A}"/>
              </a:ext>
            </a:extLst>
          </p:cNvPr>
          <p:cNvSpPr>
            <a:spLocks noChangeShapeType="1"/>
          </p:cNvSpPr>
          <p:nvPr/>
        </p:nvSpPr>
        <p:spPr bwMode="auto">
          <a:xfrm rot="19137669" flipH="1" flipV="1">
            <a:off x="7623175" y="2809876"/>
            <a:ext cx="363538" cy="3206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72" name="Line 125">
            <a:extLst>
              <a:ext uri="{FF2B5EF4-FFF2-40B4-BE49-F238E27FC236}">
                <a16:creationId xmlns:a16="http://schemas.microsoft.com/office/drawing/2014/main" id="{2891AF96-CFA5-41A6-95F2-F9E355140A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48563" y="2435225"/>
            <a:ext cx="563562" cy="127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873" name="Picture 111" descr="PC">
            <a:extLst>
              <a:ext uri="{FF2B5EF4-FFF2-40B4-BE49-F238E27FC236}">
                <a16:creationId xmlns:a16="http://schemas.microsoft.com/office/drawing/2014/main" id="{945E4AD3-42F5-46C4-9C17-0F0F763D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1" y="2795588"/>
            <a:ext cx="4619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74" name="Picture 126" descr="File-Application_Server">
            <a:extLst>
              <a:ext uri="{FF2B5EF4-FFF2-40B4-BE49-F238E27FC236}">
                <a16:creationId xmlns:a16="http://schemas.microsoft.com/office/drawing/2014/main" id="{38FEDB14-DD7D-4192-9531-2A4C2DF0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54126"/>
            <a:ext cx="42545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75" name="Picture 128" descr="PC">
            <a:extLst>
              <a:ext uri="{FF2B5EF4-FFF2-40B4-BE49-F238E27FC236}">
                <a16:creationId xmlns:a16="http://schemas.microsoft.com/office/drawing/2014/main" id="{89F60D47-08CC-4877-AA93-7FBF52326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3" y="2138363"/>
            <a:ext cx="4619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76" name="Line 129">
            <a:extLst>
              <a:ext uri="{FF2B5EF4-FFF2-40B4-BE49-F238E27FC236}">
                <a16:creationId xmlns:a16="http://schemas.microsoft.com/office/drawing/2014/main" id="{E72A4270-C342-4893-A29D-E0262420EB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00813" y="1668463"/>
            <a:ext cx="303212" cy="309562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877" name="Picture 131" descr="PC">
            <a:extLst>
              <a:ext uri="{FF2B5EF4-FFF2-40B4-BE49-F238E27FC236}">
                <a16:creationId xmlns:a16="http://schemas.microsoft.com/office/drawing/2014/main" id="{16067B90-3316-4F9E-AD82-D8FCBBFBC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8" y="1377950"/>
            <a:ext cx="4619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78" name="Line 132">
            <a:extLst>
              <a:ext uri="{FF2B5EF4-FFF2-40B4-BE49-F238E27FC236}">
                <a16:creationId xmlns:a16="http://schemas.microsoft.com/office/drawing/2014/main" id="{D28CD326-EADB-4846-AAC6-33AE6BC5F7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2575" y="2108200"/>
            <a:ext cx="490538" cy="889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879" name="Picture 130" descr="PC">
            <a:extLst>
              <a:ext uri="{FF2B5EF4-FFF2-40B4-BE49-F238E27FC236}">
                <a16:creationId xmlns:a16="http://schemas.microsoft.com/office/drawing/2014/main" id="{B8D0B5A9-3468-4C71-825B-C811E4F1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1828800"/>
            <a:ext cx="4619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80" name="Picture 134" descr="Cisco_ASA5500">
            <a:extLst>
              <a:ext uri="{FF2B5EF4-FFF2-40B4-BE49-F238E27FC236}">
                <a16:creationId xmlns:a16="http://schemas.microsoft.com/office/drawing/2014/main" id="{659160AC-D59F-4E53-96B5-D1F285104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6" y="2306639"/>
            <a:ext cx="4937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81" name="Picture 135" descr="Router">
            <a:extLst>
              <a:ext uri="{FF2B5EF4-FFF2-40B4-BE49-F238E27FC236}">
                <a16:creationId xmlns:a16="http://schemas.microsoft.com/office/drawing/2014/main" id="{DF42B6A2-8094-4A7B-B078-E96A1601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9" y="2427289"/>
            <a:ext cx="5857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8">
            <a:extLst>
              <a:ext uri="{FF2B5EF4-FFF2-40B4-BE49-F238E27FC236}">
                <a16:creationId xmlns:a16="http://schemas.microsoft.com/office/drawing/2014/main" id="{0FE350E2-5424-402D-81CF-27543EB09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675" y="5273676"/>
            <a:ext cx="7646988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</a:pPr>
            <a:r>
              <a:rPr lang="en-US" altLang="en-US" sz="1600">
                <a:solidFill>
                  <a:srgbClr val="000000"/>
                </a:solidFill>
              </a:rPr>
              <a:t>Disables management-only mode   (for ASA 5520, 5540 and 5550)</a:t>
            </a:r>
          </a:p>
        </p:txBody>
      </p:sp>
      <p:sp>
        <p:nvSpPr>
          <p:cNvPr id="79875" name="Rectangle 39">
            <a:extLst>
              <a:ext uri="{FF2B5EF4-FFF2-40B4-BE49-F238E27FC236}">
                <a16:creationId xmlns:a16="http://schemas.microsoft.com/office/drawing/2014/main" id="{0A167272-1274-45F3-9FEF-F35844219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5219700"/>
            <a:ext cx="7734300" cy="76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700">
                <a:solidFill>
                  <a:srgbClr val="000000"/>
                </a:solidFill>
                <a:latin typeface="Courier New" panose="02070309020205020404" pitchFamily="49" charset="0"/>
              </a:rPr>
              <a:t>asa1(config)# interface GigabitEthernet0/0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700">
                <a:solidFill>
                  <a:srgbClr val="000000"/>
                </a:solidFill>
                <a:latin typeface="Courier New" panose="02070309020205020404" pitchFamily="49" charset="0"/>
              </a:rPr>
              <a:t>asa1(config-if)# no shutdown</a:t>
            </a:r>
          </a:p>
        </p:txBody>
      </p:sp>
      <p:sp>
        <p:nvSpPr>
          <p:cNvPr id="79876" name="Rectangle 40">
            <a:extLst>
              <a:ext uri="{FF2B5EF4-FFF2-40B4-BE49-F238E27FC236}">
                <a16:creationId xmlns:a16="http://schemas.microsoft.com/office/drawing/2014/main" id="{0FEE4A49-B494-484B-A13B-24058E537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090989"/>
            <a:ext cx="7732712" cy="428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700">
                <a:solidFill>
                  <a:srgbClr val="000000"/>
                </a:solidFill>
                <a:latin typeface="Courier New" panose="02070309020205020404" pitchFamily="49" charset="0"/>
              </a:rPr>
              <a:t>shutdown</a:t>
            </a:r>
          </a:p>
        </p:txBody>
      </p:sp>
      <p:sp>
        <p:nvSpPr>
          <p:cNvPr id="79877" name="Rectangle 41">
            <a:extLst>
              <a:ext uri="{FF2B5EF4-FFF2-40B4-BE49-F238E27FC236}">
                <a16:creationId xmlns:a16="http://schemas.microsoft.com/office/drawing/2014/main" id="{967550BD-2AF4-446A-B05A-D9FF3D75E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4" y="4540251"/>
            <a:ext cx="7646987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</a:pPr>
            <a:r>
              <a:rPr lang="en-US" altLang="en-US" sz="1600">
                <a:solidFill>
                  <a:srgbClr val="000000"/>
                </a:solidFill>
              </a:rPr>
              <a:t>Disables an interface</a:t>
            </a:r>
          </a:p>
          <a:p>
            <a:pPr lvl="1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</a:pPr>
            <a:r>
              <a:rPr lang="en-US" altLang="en-US" sz="1600">
                <a:solidFill>
                  <a:srgbClr val="000000"/>
                </a:solidFill>
              </a:rPr>
              <a:t>no shutdown = enabled</a:t>
            </a:r>
          </a:p>
        </p:txBody>
      </p:sp>
      <p:sp>
        <p:nvSpPr>
          <p:cNvPr id="79878" name="Text Box 42">
            <a:extLst>
              <a:ext uri="{FF2B5EF4-FFF2-40B4-BE49-F238E27FC236}">
                <a16:creationId xmlns:a16="http://schemas.microsoft.com/office/drawing/2014/main" id="{308EFB40-829D-4AB7-8EFC-39143BA5A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864" y="3740150"/>
            <a:ext cx="1933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ciscoasa(config-if)#</a:t>
            </a:r>
          </a:p>
        </p:txBody>
      </p:sp>
      <p:sp>
        <p:nvSpPr>
          <p:cNvPr id="79879" name="Rectangle 44">
            <a:extLst>
              <a:ext uri="{FF2B5EF4-FFF2-40B4-BE49-F238E27FC236}">
                <a16:creationId xmlns:a16="http://schemas.microsoft.com/office/drawing/2014/main" id="{23FD102C-C446-4BBF-B847-9C6B57E6B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3109914"/>
            <a:ext cx="1885950" cy="60007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500">
                <a:solidFill>
                  <a:srgbClr val="FFFFFF"/>
                </a:solidFill>
              </a:rPr>
              <a:t>GigabitEthernet0/0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500">
                <a:solidFill>
                  <a:srgbClr val="FFFFFF"/>
                </a:solidFill>
              </a:rPr>
              <a:t> Enabled</a:t>
            </a:r>
          </a:p>
        </p:txBody>
      </p:sp>
      <p:sp>
        <p:nvSpPr>
          <p:cNvPr id="79880" name="Line 45">
            <a:extLst>
              <a:ext uri="{FF2B5EF4-FFF2-40B4-BE49-F238E27FC236}">
                <a16:creationId xmlns:a16="http://schemas.microsoft.com/office/drawing/2014/main" id="{CB144ACB-34ED-4B00-9DF2-0201584C02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9801" y="2505076"/>
            <a:ext cx="1457325" cy="31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81" name="Line 46">
            <a:extLst>
              <a:ext uri="{FF2B5EF4-FFF2-40B4-BE49-F238E27FC236}">
                <a16:creationId xmlns:a16="http://schemas.microsoft.com/office/drawing/2014/main" id="{3400CB13-B8F7-4E4A-A2F3-1E701EB572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6164" y="2532064"/>
            <a:ext cx="2447925" cy="31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82" name="Line 47">
            <a:extLst>
              <a:ext uri="{FF2B5EF4-FFF2-40B4-BE49-F238E27FC236}">
                <a16:creationId xmlns:a16="http://schemas.microsoft.com/office/drawing/2014/main" id="{63F1D263-208E-4FDF-8118-9230155FDE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24750" y="1168400"/>
            <a:ext cx="12700" cy="1481138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83" name="Rectangle 48">
            <a:extLst>
              <a:ext uri="{FF2B5EF4-FFF2-40B4-BE49-F238E27FC236}">
                <a16:creationId xmlns:a16="http://schemas.microsoft.com/office/drawing/2014/main" id="{E3A043E7-0BF8-44D9-8644-B76C74398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075" y="2519363"/>
            <a:ext cx="579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g0/0</a:t>
            </a:r>
          </a:p>
        </p:txBody>
      </p:sp>
      <p:sp>
        <p:nvSpPr>
          <p:cNvPr id="79884" name="Rectangle 49">
            <a:extLst>
              <a:ext uri="{FF2B5EF4-FFF2-40B4-BE49-F238E27FC236}">
                <a16:creationId xmlns:a16="http://schemas.microsoft.com/office/drawing/2014/main" id="{37FDAF46-0FA7-49DD-9C61-A14BE37C5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1928813"/>
            <a:ext cx="579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g0/2</a:t>
            </a:r>
          </a:p>
        </p:txBody>
      </p:sp>
      <p:sp>
        <p:nvSpPr>
          <p:cNvPr id="79885" name="Rectangle 50">
            <a:extLst>
              <a:ext uri="{FF2B5EF4-FFF2-40B4-BE49-F238E27FC236}">
                <a16:creationId xmlns:a16="http://schemas.microsoft.com/office/drawing/2014/main" id="{23719576-2F26-4532-B507-3708AA508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664" y="2479676"/>
            <a:ext cx="5857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g0/1</a:t>
            </a:r>
          </a:p>
        </p:txBody>
      </p:sp>
      <p:grpSp>
        <p:nvGrpSpPr>
          <p:cNvPr id="79886" name="Group 51">
            <a:extLst>
              <a:ext uri="{FF2B5EF4-FFF2-40B4-BE49-F238E27FC236}">
                <a16:creationId xmlns:a16="http://schemas.microsoft.com/office/drawing/2014/main" id="{90BB9475-D4EE-400F-AEE7-9ED4094C8FF9}"/>
              </a:ext>
            </a:extLst>
          </p:cNvPr>
          <p:cNvGrpSpPr>
            <a:grpSpLocks/>
          </p:cNvGrpSpPr>
          <p:nvPr/>
        </p:nvGrpSpPr>
        <p:grpSpPr bwMode="auto">
          <a:xfrm>
            <a:off x="3492500" y="2078039"/>
            <a:ext cx="1538288" cy="784225"/>
            <a:chOff x="775" y="3234"/>
            <a:chExt cx="969" cy="494"/>
          </a:xfrm>
        </p:grpSpPr>
        <p:pic>
          <p:nvPicPr>
            <p:cNvPr id="79892" name="Picture 52" descr="Network_Cloud_Standard">
              <a:extLst>
                <a:ext uri="{FF2B5EF4-FFF2-40B4-BE49-F238E27FC236}">
                  <a16:creationId xmlns:a16="http://schemas.microsoft.com/office/drawing/2014/main" id="{68F50C61-61AA-4011-8256-8306C7EAD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893" name="Rectangle 53">
              <a:extLst>
                <a:ext uri="{FF2B5EF4-FFF2-40B4-BE49-F238E27FC236}">
                  <a16:creationId xmlns:a16="http://schemas.microsoft.com/office/drawing/2014/main" id="{E9BAFC7A-CCBC-4B59-B040-BC487BEEF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79887" name="Picture 55" descr="File-Application_Server">
            <a:extLst>
              <a:ext uri="{FF2B5EF4-FFF2-40B4-BE49-F238E27FC236}">
                <a16:creationId xmlns:a16="http://schemas.microsoft.com/office/drawing/2014/main" id="{0D17C4BC-5A44-47F3-B73C-E35B7554D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88" y="1149350"/>
            <a:ext cx="442912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8" name="Picture 57" descr="PC">
            <a:extLst>
              <a:ext uri="{FF2B5EF4-FFF2-40B4-BE49-F238E27FC236}">
                <a16:creationId xmlns:a16="http://schemas.microsoft.com/office/drawing/2014/main" id="{9650ED1E-441B-4A55-A86C-1540152EA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9" y="2152650"/>
            <a:ext cx="6365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5" name="Rectangle 59">
            <a:extLst>
              <a:ext uri="{FF2B5EF4-FFF2-40B4-BE49-F238E27FC236}">
                <a16:creationId xmlns:a16="http://schemas.microsoft.com/office/drawing/2014/main" id="{922F6223-A3B6-4D2D-B4E5-94CE055E7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Enabling and Disabling Interfaces</a:t>
            </a:r>
          </a:p>
        </p:txBody>
      </p:sp>
      <p:pic>
        <p:nvPicPr>
          <p:cNvPr id="79890" name="Picture 60" descr="Cisco_ASA5500">
            <a:extLst>
              <a:ext uri="{FF2B5EF4-FFF2-40B4-BE49-F238E27FC236}">
                <a16:creationId xmlns:a16="http://schemas.microsoft.com/office/drawing/2014/main" id="{64E05885-B88C-454F-BE49-FEA571706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2279651"/>
            <a:ext cx="4937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91" name="Picture 61" descr="Router">
            <a:extLst>
              <a:ext uri="{FF2B5EF4-FFF2-40B4-BE49-F238E27FC236}">
                <a16:creationId xmlns:a16="http://schemas.microsoft.com/office/drawing/2014/main" id="{C26791AA-C567-43D5-B913-0530813A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2336801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Cisco ASA 5510 Adaptive Security Appliance 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6C89ACC3-E62F-46B2-BE48-9209D63BD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56" y="908050"/>
            <a:ext cx="9793287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>
                <a:solidFill>
                  <a:srgbClr val="FF66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CC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Delivers advanced security and networking services, </a:t>
            </a:r>
            <a:b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</a:b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including high-performance VPN services, for small and </a:t>
            </a:r>
            <a:b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</a:b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medium-sized businesses and enterprise branch offices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Provides up to 130,000 concurrent connections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Provides up to 300-Mbps firewall throughput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Provides interface support</a:t>
            </a: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Up to 5 10/100 Fast Ethernet interfaces</a:t>
            </a: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Up to 25 VLANs</a:t>
            </a: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Up to 5 contexts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Supports failover</a:t>
            </a: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Active/standby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Supports VPNs</a:t>
            </a: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Site to site (250 peers)</a:t>
            </a: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Remote access</a:t>
            </a: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WebVPN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Supports optional SSMs (Cisco ASA AIP SSM, Cisco ASA CSC SSM, and four-port</a:t>
            </a:r>
            <a:b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</a:b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Gigabit Ethernet SSM)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B5007D7-55A1-4399-8B6F-0840E9052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868" y="1430338"/>
            <a:ext cx="35115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6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BD69161-5C00-4432-AD0D-23D58F21E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1" y="3571875"/>
            <a:ext cx="6786563" cy="730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marL="230188" indent="-2301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route </a:t>
            </a:r>
            <a:r>
              <a:rPr lang="en-US" altLang="en-US" sz="2000" i="1">
                <a:solidFill>
                  <a:srgbClr val="000000"/>
                </a:solidFill>
                <a:latin typeface="Courier New" panose="02070309020205020404" pitchFamily="49" charset="0"/>
              </a:rPr>
              <a:t>if_name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Courier New" panose="02070309020205020404" pitchFamily="49" charset="0"/>
              </a:rPr>
              <a:t>ip_address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Courier New" panose="02070309020205020404" pitchFamily="49" charset="0"/>
              </a:rPr>
              <a:t>netmask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Courier New" panose="02070309020205020404" pitchFamily="49" charset="0"/>
              </a:rPr>
              <a:t>gateway_ip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en-US" sz="2000" i="1">
                <a:solidFill>
                  <a:srgbClr val="000000"/>
                </a:solidFill>
                <a:latin typeface="Courier New" panose="02070309020205020404" pitchFamily="49" charset="0"/>
              </a:rPr>
              <a:t>metric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0F990B41-BCD1-45F8-BE5A-1F3F50B84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0" y="3165476"/>
            <a:ext cx="196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ciscoasa(config)#</a:t>
            </a:r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CA6DBBCD-A92A-4CBC-B8B9-3FE7586E2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Configure a Static Route</a:t>
            </a: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B1322B03-8E71-444A-88DA-3F113B070D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22400" y="1055689"/>
            <a:ext cx="9601200" cy="3809999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en-US" sz="1800"/>
              <a:t>Defines a static or default route for an interface</a:t>
            </a:r>
          </a:p>
        </p:txBody>
      </p:sp>
      <p:sp>
        <p:nvSpPr>
          <p:cNvPr id="84998" name="Rectangle 6">
            <a:extLst>
              <a:ext uri="{FF2B5EF4-FFF2-40B4-BE49-F238E27FC236}">
                <a16:creationId xmlns:a16="http://schemas.microsoft.com/office/drawing/2014/main" id="{D6DB8548-B0BF-4051-AFEB-488F62A44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230" y="4886326"/>
            <a:ext cx="9194800" cy="70237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>
            <a:lvl1pPr marL="230188" indent="-2301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asa1(config)# route outside 0.0.0.0 0.0.0.0 192.168.1.1 1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asa1(config)# route inside 10.1.1.0 255.255.255.0 10.0.1.102 1</a:t>
            </a:r>
          </a:p>
        </p:txBody>
      </p:sp>
      <p:sp>
        <p:nvSpPr>
          <p:cNvPr id="84999" name="Freeform 156">
            <a:extLst>
              <a:ext uri="{FF2B5EF4-FFF2-40B4-BE49-F238E27FC236}">
                <a16:creationId xmlns:a16="http://schemas.microsoft.com/office/drawing/2014/main" id="{258B8AB3-9418-4457-8D65-3DBEB4FB3027}"/>
              </a:ext>
            </a:extLst>
          </p:cNvPr>
          <p:cNvSpPr>
            <a:spLocks/>
          </p:cNvSpPr>
          <p:nvPr/>
        </p:nvSpPr>
        <p:spPr bwMode="auto">
          <a:xfrm flipH="1">
            <a:off x="8648700" y="2143125"/>
            <a:ext cx="742950" cy="979488"/>
          </a:xfrm>
          <a:custGeom>
            <a:avLst/>
            <a:gdLst>
              <a:gd name="T0" fmla="*/ 0 w 253"/>
              <a:gd name="T1" fmla="*/ 0 h 777"/>
              <a:gd name="T2" fmla="*/ 2147483647 w 253"/>
              <a:gd name="T3" fmla="*/ 0 h 777"/>
              <a:gd name="T4" fmla="*/ 2147483647 w 253"/>
              <a:gd name="T5" fmla="*/ 2147483647 h 777"/>
              <a:gd name="T6" fmla="*/ 0 w 253"/>
              <a:gd name="T7" fmla="*/ 2147483647 h 777"/>
              <a:gd name="T8" fmla="*/ 0 60000 65536"/>
              <a:gd name="T9" fmla="*/ 0 60000 65536"/>
              <a:gd name="T10" fmla="*/ 0 60000 65536"/>
              <a:gd name="T11" fmla="*/ 0 60000 65536"/>
              <a:gd name="T12" fmla="*/ 0 w 253"/>
              <a:gd name="T13" fmla="*/ 0 h 777"/>
              <a:gd name="T14" fmla="*/ 253 w 253"/>
              <a:gd name="T15" fmla="*/ 777 h 7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" h="777">
                <a:moveTo>
                  <a:pt x="0" y="0"/>
                </a:moveTo>
                <a:lnTo>
                  <a:pt x="252" y="0"/>
                </a:lnTo>
                <a:lnTo>
                  <a:pt x="252" y="776"/>
                </a:lnTo>
                <a:lnTo>
                  <a:pt x="0" y="776"/>
                </a:lnTo>
              </a:path>
            </a:pathLst>
          </a:custGeom>
          <a:noFill/>
          <a:ln w="38100" cap="rnd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5000" name="Rectangle 157">
            <a:extLst>
              <a:ext uri="{FF2B5EF4-FFF2-40B4-BE49-F238E27FC236}">
                <a16:creationId xmlns:a16="http://schemas.microsoft.com/office/drawing/2014/main" id="{2D31AB94-C4D7-444C-88B9-A8BBC11B0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2692400"/>
            <a:ext cx="1219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192.168.1.1</a:t>
            </a:r>
          </a:p>
        </p:txBody>
      </p:sp>
      <p:grpSp>
        <p:nvGrpSpPr>
          <p:cNvPr id="85001" name="Group 158">
            <a:extLst>
              <a:ext uri="{FF2B5EF4-FFF2-40B4-BE49-F238E27FC236}">
                <a16:creationId xmlns:a16="http://schemas.microsoft.com/office/drawing/2014/main" id="{B7C3EDA7-9F70-4237-A7C3-F21C855423F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89550" y="1903413"/>
            <a:ext cx="1466850" cy="355600"/>
            <a:chOff x="2688" y="1312"/>
            <a:chExt cx="876" cy="224"/>
          </a:xfrm>
        </p:grpSpPr>
        <p:sp>
          <p:nvSpPr>
            <p:cNvPr id="85020" name="Arc 159">
              <a:extLst>
                <a:ext uri="{FF2B5EF4-FFF2-40B4-BE49-F238E27FC236}">
                  <a16:creationId xmlns:a16="http://schemas.microsoft.com/office/drawing/2014/main" id="{BA32C460-33D8-4104-8E05-4550131C47A4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688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5021" name="Arc 160">
              <a:extLst>
                <a:ext uri="{FF2B5EF4-FFF2-40B4-BE49-F238E27FC236}">
                  <a16:creationId xmlns:a16="http://schemas.microsoft.com/office/drawing/2014/main" id="{442EF45F-6039-4766-A59B-62C9084454D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124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5002" name="Line 161">
            <a:extLst>
              <a:ext uri="{FF2B5EF4-FFF2-40B4-BE49-F238E27FC236}">
                <a16:creationId xmlns:a16="http://schemas.microsoft.com/office/drawing/2014/main" id="{E6D66F3A-53C0-48AB-B885-DDE36EB48EA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01900" y="2416175"/>
            <a:ext cx="5816600" cy="127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03" name="Rectangle 164">
            <a:extLst>
              <a:ext uri="{FF2B5EF4-FFF2-40B4-BE49-F238E27FC236}">
                <a16:creationId xmlns:a16="http://schemas.microsoft.com/office/drawing/2014/main" id="{21CE5EE5-905F-42F8-84B9-539CFD91FF9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086850" y="2527300"/>
            <a:ext cx="8334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808080"/>
                </a:solidFill>
              </a:rPr>
              <a:t>10.1.1.11</a:t>
            </a:r>
          </a:p>
        </p:txBody>
      </p:sp>
      <p:sp>
        <p:nvSpPr>
          <p:cNvPr id="85004" name="Rectangle 165">
            <a:extLst>
              <a:ext uri="{FF2B5EF4-FFF2-40B4-BE49-F238E27FC236}">
                <a16:creationId xmlns:a16="http://schemas.microsoft.com/office/drawing/2014/main" id="{7889FFC0-56AF-4A54-AB3C-1C1F03E7D3C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061450" y="3451225"/>
            <a:ext cx="8207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808080"/>
                </a:solidFill>
              </a:rPr>
              <a:t>10.1.1.4</a:t>
            </a:r>
          </a:p>
        </p:txBody>
      </p:sp>
      <p:sp>
        <p:nvSpPr>
          <p:cNvPr id="85005" name="Text Box 166">
            <a:extLst>
              <a:ext uri="{FF2B5EF4-FFF2-40B4-BE49-F238E27FC236}">
                <a16:creationId xmlns:a16="http://schemas.microsoft.com/office/drawing/2014/main" id="{618D22FD-EACD-431C-B6B7-EFDD6C1B8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8275" y="1543051"/>
            <a:ext cx="1543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Default Route</a:t>
            </a:r>
          </a:p>
        </p:txBody>
      </p:sp>
      <p:sp>
        <p:nvSpPr>
          <p:cNvPr id="85006" name="Rectangle 167">
            <a:extLst>
              <a:ext uri="{FF2B5EF4-FFF2-40B4-BE49-F238E27FC236}">
                <a16:creationId xmlns:a16="http://schemas.microsoft.com/office/drawing/2014/main" id="{357AE167-E133-422D-83DF-4249E769DE5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53314" y="2613026"/>
            <a:ext cx="123983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808080"/>
                </a:solidFill>
              </a:rPr>
              <a:t>10.0.1.102</a:t>
            </a:r>
          </a:p>
        </p:txBody>
      </p:sp>
      <p:sp>
        <p:nvSpPr>
          <p:cNvPr id="85007" name="Text Box 168">
            <a:extLst>
              <a:ext uri="{FF2B5EF4-FFF2-40B4-BE49-F238E27FC236}">
                <a16:creationId xmlns:a16="http://schemas.microsoft.com/office/drawing/2014/main" id="{557EE499-53CB-43E7-9876-CF5023FBE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1543051"/>
            <a:ext cx="1390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Static Route</a:t>
            </a:r>
          </a:p>
        </p:txBody>
      </p:sp>
      <p:pic>
        <p:nvPicPr>
          <p:cNvPr id="85008" name="Picture 170" descr="File-Application_Server">
            <a:extLst>
              <a:ext uri="{FF2B5EF4-FFF2-40B4-BE49-F238E27FC236}">
                <a16:creationId xmlns:a16="http://schemas.microsoft.com/office/drawing/2014/main" id="{B132426C-A5F6-47D3-9497-6808A6EC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1" y="2082801"/>
            <a:ext cx="436563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9" name="Picture 172" descr="PC">
            <a:extLst>
              <a:ext uri="{FF2B5EF4-FFF2-40B4-BE49-F238E27FC236}">
                <a16:creationId xmlns:a16="http://schemas.microsoft.com/office/drawing/2014/main" id="{11F6A3B3-361F-4C4D-A840-C7B2E93EE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025" y="1905000"/>
            <a:ext cx="636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10" name="Group 173">
            <a:extLst>
              <a:ext uri="{FF2B5EF4-FFF2-40B4-BE49-F238E27FC236}">
                <a16:creationId xmlns:a16="http://schemas.microsoft.com/office/drawing/2014/main" id="{BCFA7558-752C-440F-937E-A7095C9EEEAE}"/>
              </a:ext>
            </a:extLst>
          </p:cNvPr>
          <p:cNvGrpSpPr>
            <a:grpSpLocks/>
          </p:cNvGrpSpPr>
          <p:nvPr/>
        </p:nvGrpSpPr>
        <p:grpSpPr bwMode="auto">
          <a:xfrm>
            <a:off x="2990850" y="1978026"/>
            <a:ext cx="1538288" cy="784225"/>
            <a:chOff x="775" y="3234"/>
            <a:chExt cx="969" cy="494"/>
          </a:xfrm>
        </p:grpSpPr>
        <p:pic>
          <p:nvPicPr>
            <p:cNvPr id="85018" name="Picture 174" descr="Network_Cloud_Standard">
              <a:extLst>
                <a:ext uri="{FF2B5EF4-FFF2-40B4-BE49-F238E27FC236}">
                  <a16:creationId xmlns:a16="http://schemas.microsoft.com/office/drawing/2014/main" id="{2D30CE23-A21E-49B7-A9DC-111B8729A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19" name="Rectangle 175">
              <a:extLst>
                <a:ext uri="{FF2B5EF4-FFF2-40B4-BE49-F238E27FC236}">
                  <a16:creationId xmlns:a16="http://schemas.microsoft.com/office/drawing/2014/main" id="{FFCF7905-1612-4F0F-90E7-1B2C2DC4F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85011" name="Picture 176" descr="PC">
            <a:extLst>
              <a:ext uri="{FF2B5EF4-FFF2-40B4-BE49-F238E27FC236}">
                <a16:creationId xmlns:a16="http://schemas.microsoft.com/office/drawing/2014/main" id="{F1D25C96-403B-44CC-81E2-E179386C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4" y="2828925"/>
            <a:ext cx="6365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12" name="Group 178">
            <a:extLst>
              <a:ext uri="{FF2B5EF4-FFF2-40B4-BE49-F238E27FC236}">
                <a16:creationId xmlns:a16="http://schemas.microsoft.com/office/drawing/2014/main" id="{BEE81E8C-BD09-43D1-995D-65448A6DECDC}"/>
              </a:ext>
            </a:extLst>
          </p:cNvPr>
          <p:cNvGrpSpPr>
            <a:grpSpLocks/>
          </p:cNvGrpSpPr>
          <p:nvPr/>
        </p:nvGrpSpPr>
        <p:grpSpPr bwMode="auto">
          <a:xfrm>
            <a:off x="7067550" y="1865313"/>
            <a:ext cx="2381250" cy="355600"/>
            <a:chOff x="2688" y="1312"/>
            <a:chExt cx="876" cy="224"/>
          </a:xfrm>
        </p:grpSpPr>
        <p:sp>
          <p:nvSpPr>
            <p:cNvPr id="85016" name="Arc 179">
              <a:extLst>
                <a:ext uri="{FF2B5EF4-FFF2-40B4-BE49-F238E27FC236}">
                  <a16:creationId xmlns:a16="http://schemas.microsoft.com/office/drawing/2014/main" id="{7C84D7BA-B73F-412E-97FE-CEF65B48D09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688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5017" name="Arc 180">
              <a:extLst>
                <a:ext uri="{FF2B5EF4-FFF2-40B4-BE49-F238E27FC236}">
                  <a16:creationId xmlns:a16="http://schemas.microsoft.com/office/drawing/2014/main" id="{2EC71685-7E1C-4382-A52C-F1AF6C01BFA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124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85013" name="Picture 181" descr="Cisco_ASA5500">
            <a:extLst>
              <a:ext uri="{FF2B5EF4-FFF2-40B4-BE49-F238E27FC236}">
                <a16:creationId xmlns:a16="http://schemas.microsoft.com/office/drawing/2014/main" id="{55AE4EF3-DCE8-4EB9-93AA-F4F1B19AC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2279651"/>
            <a:ext cx="4937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14" name="Picture 182" descr="Router">
            <a:extLst>
              <a:ext uri="{FF2B5EF4-FFF2-40B4-BE49-F238E27FC236}">
                <a16:creationId xmlns:a16="http://schemas.microsoft.com/office/drawing/2014/main" id="{07D1BB67-6AA4-4617-AD7B-1EE8341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2292350"/>
            <a:ext cx="63023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15" name="Picture 183" descr="Router">
            <a:extLst>
              <a:ext uri="{FF2B5EF4-FFF2-40B4-BE49-F238E27FC236}">
                <a16:creationId xmlns:a16="http://schemas.microsoft.com/office/drawing/2014/main" id="{7558B776-5266-4FE2-AB3D-268E3A9B1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2209800"/>
            <a:ext cx="63023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0847BD8-0238-481F-AC34-7C6226EAB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DHCP Server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F16AAD9-8396-46D8-A043-90E336C9B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230" y="2773801"/>
            <a:ext cx="7597775" cy="17925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dhcpd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address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 10.0.1.101-10.0.1.110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inside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dhcpd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dns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 8.8.8.8 8.8.4.4 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dhcpd lease 3000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dhcpd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enable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 inside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dhcpd option 3 ip 10.0.1.1</a:t>
            </a:r>
          </a:p>
        </p:txBody>
      </p:sp>
      <p:sp>
        <p:nvSpPr>
          <p:cNvPr id="74759" name="Rectangle 97">
            <a:extLst>
              <a:ext uri="{FF2B5EF4-FFF2-40B4-BE49-F238E27FC236}">
                <a16:creationId xmlns:a16="http://schemas.microsoft.com/office/drawing/2014/main" id="{C926E544-65CC-4F59-B3BA-A7331F811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405" y="1476445"/>
            <a:ext cx="2383666" cy="93012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GigabitEthernet0/1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 Interface name = inside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FFFFFF"/>
                </a:solidFill>
              </a:rPr>
              <a:t> IP address = 10.0.1.1</a:t>
            </a:r>
          </a:p>
        </p:txBody>
      </p:sp>
      <p:sp>
        <p:nvSpPr>
          <p:cNvPr id="74760" name="Line 8">
            <a:extLst>
              <a:ext uri="{FF2B5EF4-FFF2-40B4-BE49-F238E27FC236}">
                <a16:creationId xmlns:a16="http://schemas.microsoft.com/office/drawing/2014/main" id="{75B47F0E-712C-43F9-AC38-35297D9DEF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3526" y="2037558"/>
            <a:ext cx="1457325" cy="31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61" name="Line 9">
            <a:extLst>
              <a:ext uri="{FF2B5EF4-FFF2-40B4-BE49-F238E27FC236}">
                <a16:creationId xmlns:a16="http://schemas.microsoft.com/office/drawing/2014/main" id="{6D51CE49-E822-4841-99AF-D6CE69CFD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9888" y="2029620"/>
            <a:ext cx="2447925" cy="349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62" name="Line 10">
            <a:extLst>
              <a:ext uri="{FF2B5EF4-FFF2-40B4-BE49-F238E27FC236}">
                <a16:creationId xmlns:a16="http://schemas.microsoft.com/office/drawing/2014/main" id="{5F20DECC-811E-46A8-BB50-E22B7B4404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4188" y="1230452"/>
            <a:ext cx="23813" cy="1075393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63" name="Rectangle 30">
            <a:extLst>
              <a:ext uri="{FF2B5EF4-FFF2-40B4-BE49-F238E27FC236}">
                <a16:creationId xmlns:a16="http://schemas.microsoft.com/office/drawing/2014/main" id="{A26DA93F-699E-46C7-A7CE-E6336BE7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076" y="2104794"/>
            <a:ext cx="634789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3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g0/1</a:t>
            </a: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74765" name="Text Box 96">
            <a:extLst>
              <a:ext uri="{FF2B5EF4-FFF2-40B4-BE49-F238E27FC236}">
                <a16:creationId xmlns:a16="http://schemas.microsoft.com/office/drawing/2014/main" id="{AF8154CA-3567-4D67-A99E-B773D3521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014" y="836615"/>
            <a:ext cx="1096963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DHCP 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Assigned</a:t>
            </a:r>
          </a:p>
        </p:txBody>
      </p:sp>
      <p:grpSp>
        <p:nvGrpSpPr>
          <p:cNvPr id="74766" name="Group 105">
            <a:extLst>
              <a:ext uri="{FF2B5EF4-FFF2-40B4-BE49-F238E27FC236}">
                <a16:creationId xmlns:a16="http://schemas.microsoft.com/office/drawing/2014/main" id="{27092451-4EDB-41BF-9FE5-BF4C4B0F4791}"/>
              </a:ext>
            </a:extLst>
          </p:cNvPr>
          <p:cNvGrpSpPr>
            <a:grpSpLocks/>
          </p:cNvGrpSpPr>
          <p:nvPr/>
        </p:nvGrpSpPr>
        <p:grpSpPr bwMode="auto">
          <a:xfrm>
            <a:off x="2747962" y="1597820"/>
            <a:ext cx="1538288" cy="784225"/>
            <a:chOff x="775" y="3234"/>
            <a:chExt cx="969" cy="494"/>
          </a:xfrm>
        </p:grpSpPr>
        <p:pic>
          <p:nvPicPr>
            <p:cNvPr id="74771" name="Picture 106" descr="Network_Cloud_Standard">
              <a:extLst>
                <a:ext uri="{FF2B5EF4-FFF2-40B4-BE49-F238E27FC236}">
                  <a16:creationId xmlns:a16="http://schemas.microsoft.com/office/drawing/2014/main" id="{7A4A296A-E7CB-4585-803A-389A1707C5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72" name="Rectangle 107">
              <a:extLst>
                <a:ext uri="{FF2B5EF4-FFF2-40B4-BE49-F238E27FC236}">
                  <a16:creationId xmlns:a16="http://schemas.microsoft.com/office/drawing/2014/main" id="{CFF2CB7B-B63D-4D23-86AE-E04725E3A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74767" name="Picture 109" descr="File-Application_Server">
            <a:extLst>
              <a:ext uri="{FF2B5EF4-FFF2-40B4-BE49-F238E27FC236}">
                <a16:creationId xmlns:a16="http://schemas.microsoft.com/office/drawing/2014/main" id="{EA6E667C-75B3-4EDC-8002-86D8FDBF3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38" y="865983"/>
            <a:ext cx="44291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8" name="Picture 111" descr="PC">
            <a:extLst>
              <a:ext uri="{FF2B5EF4-FFF2-40B4-BE49-F238E27FC236}">
                <a16:creationId xmlns:a16="http://schemas.microsoft.com/office/drawing/2014/main" id="{519059A5-0F17-473F-AACE-AB91F6D6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062" y="1658144"/>
            <a:ext cx="636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9" name="Picture 114" descr="Cisco_ASA5500">
            <a:extLst>
              <a:ext uri="{FF2B5EF4-FFF2-40B4-BE49-F238E27FC236}">
                <a16:creationId xmlns:a16="http://schemas.microsoft.com/office/drawing/2014/main" id="{B53ABE60-6963-450B-9250-0EC85E80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1726408"/>
            <a:ext cx="4937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0" name="Picture 115" descr="Router">
            <a:extLst>
              <a:ext uri="{FF2B5EF4-FFF2-40B4-BE49-F238E27FC236}">
                <a16:creationId xmlns:a16="http://schemas.microsoft.com/office/drawing/2014/main" id="{F7814CDC-9378-43BA-A223-BA065825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1812133"/>
            <a:ext cx="5857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4" name="Arc 95">
            <a:extLst>
              <a:ext uri="{FF2B5EF4-FFF2-40B4-BE49-F238E27FC236}">
                <a16:creationId xmlns:a16="http://schemas.microsoft.com/office/drawing/2014/main" id="{4FF77C3F-8A60-4591-A451-2D75B15079E6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046076" y="1674020"/>
            <a:ext cx="923268" cy="26035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61D1415-0A20-4B5B-AF5F-41F179F6E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229" y="4958099"/>
            <a:ext cx="7597775" cy="46294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2075" tIns="92075" rIns="92075" bIns="92075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show dhcpd binding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61E3262-FA90-4827-B4BB-ED56EC916F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Configuration Example</a:t>
            </a:r>
          </a:p>
        </p:txBody>
      </p:sp>
      <p:sp>
        <p:nvSpPr>
          <p:cNvPr id="87043" name="Text Box 3">
            <a:extLst>
              <a:ext uri="{FF2B5EF4-FFF2-40B4-BE49-F238E27FC236}">
                <a16:creationId xmlns:a16="http://schemas.microsoft.com/office/drawing/2014/main" id="{D9363CB5-B647-4C2B-8878-88F371C5F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2462" y="3339118"/>
            <a:ext cx="8429625" cy="290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14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asa1(config)# write terminal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. . .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interface GigabitEthernet0/0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speed 1000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duplex full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nameif outside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security-level 0 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ip address 192.168.1.2 255.255.255.0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interface GigabitEthernet0/1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speed 1000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duplex full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nameif inside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security-level 100  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  ip address 10.0.1.1 255.255.255.0 . . .</a:t>
            </a:r>
          </a:p>
        </p:txBody>
      </p:sp>
      <p:sp>
        <p:nvSpPr>
          <p:cNvPr id="87044" name="Rectangle 123">
            <a:extLst>
              <a:ext uri="{FF2B5EF4-FFF2-40B4-BE49-F238E27FC236}">
                <a16:creationId xmlns:a16="http://schemas.microsoft.com/office/drawing/2014/main" id="{0303DD09-05E1-47A3-87B0-9EF7390BB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975" y="2228011"/>
            <a:ext cx="2141538" cy="942975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GigabitEthernet0/0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Interface name = outside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Security level = 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IP address = 192.168.1.2</a:t>
            </a:r>
          </a:p>
        </p:txBody>
      </p:sp>
      <p:sp>
        <p:nvSpPr>
          <p:cNvPr id="87045" name="Rectangle 124">
            <a:extLst>
              <a:ext uri="{FF2B5EF4-FFF2-40B4-BE49-F238E27FC236}">
                <a16:creationId xmlns:a16="http://schemas.microsoft.com/office/drawing/2014/main" id="{CB31F93D-37BD-435A-8AAF-4AFA10C5B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5" y="2228011"/>
            <a:ext cx="1943100" cy="942975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GigabitEthernet0/1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Interface name = inside 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Security level = 100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IP address = 10.0.1.1</a:t>
            </a:r>
          </a:p>
        </p:txBody>
      </p:sp>
      <p:sp>
        <p:nvSpPr>
          <p:cNvPr id="1099780" name="Line 4">
            <a:extLst>
              <a:ext uri="{FF2B5EF4-FFF2-40B4-BE49-F238E27FC236}">
                <a16:creationId xmlns:a16="http://schemas.microsoft.com/office/drawing/2014/main" id="{182AAEA7-A0DD-4F87-9C13-517577344548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904707" y="1596979"/>
            <a:ext cx="863600" cy="1587"/>
          </a:xfrm>
          <a:prstGeom prst="line">
            <a:avLst/>
          </a:prstGeom>
          <a:noFill/>
          <a:ln w="28575">
            <a:solidFill>
              <a:srgbClr val="CF0E30"/>
            </a:solidFill>
            <a:round/>
            <a:headEnd type="none" w="sm" len="sm"/>
            <a:tailEnd type="none" w="sm" len="sm"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defRPr/>
            </a:pPr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87047" name="Line 5">
            <a:extLst>
              <a:ext uri="{FF2B5EF4-FFF2-40B4-BE49-F238E27FC236}">
                <a16:creationId xmlns:a16="http://schemas.microsoft.com/office/drawing/2014/main" id="{559B3556-1C69-4F6E-A88B-5AC38C625A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2900" y="1889872"/>
            <a:ext cx="65151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048" name="Rectangle 53">
            <a:extLst>
              <a:ext uri="{FF2B5EF4-FFF2-40B4-BE49-F238E27FC236}">
                <a16:creationId xmlns:a16="http://schemas.microsoft.com/office/drawing/2014/main" id="{7538C72F-F680-4ECE-98B7-96D5586D2A5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407025" y="1262811"/>
            <a:ext cx="901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172.16.1.0</a:t>
            </a:r>
          </a:p>
        </p:txBody>
      </p:sp>
      <p:sp>
        <p:nvSpPr>
          <p:cNvPr id="87049" name="Rectangle 54">
            <a:extLst>
              <a:ext uri="{FF2B5EF4-FFF2-40B4-BE49-F238E27FC236}">
                <a16:creationId xmlns:a16="http://schemas.microsoft.com/office/drawing/2014/main" id="{AD58A4D8-A542-4F1E-876D-A1EDF77645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19838" y="1394572"/>
            <a:ext cx="311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.1</a:t>
            </a:r>
          </a:p>
        </p:txBody>
      </p:sp>
      <p:sp>
        <p:nvSpPr>
          <p:cNvPr id="87050" name="Rectangle 91">
            <a:extLst>
              <a:ext uri="{FF2B5EF4-FFF2-40B4-BE49-F238E27FC236}">
                <a16:creationId xmlns:a16="http://schemas.microsoft.com/office/drawing/2014/main" id="{7B51A987-0997-461B-A792-B10D81DAD6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875463" y="1610472"/>
            <a:ext cx="76041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808080"/>
                </a:solidFill>
              </a:rPr>
              <a:t>10.0.1.0</a:t>
            </a:r>
          </a:p>
        </p:txBody>
      </p:sp>
      <p:sp>
        <p:nvSpPr>
          <p:cNvPr id="87051" name="Rectangle 92">
            <a:extLst>
              <a:ext uri="{FF2B5EF4-FFF2-40B4-BE49-F238E27FC236}">
                <a16:creationId xmlns:a16="http://schemas.microsoft.com/office/drawing/2014/main" id="{3B95E98A-B9B5-4C8D-AC16-5AABF99D755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16675" y="1848597"/>
            <a:ext cx="311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.1</a:t>
            </a:r>
          </a:p>
        </p:txBody>
      </p:sp>
      <p:sp>
        <p:nvSpPr>
          <p:cNvPr id="87052" name="Rectangle 93">
            <a:extLst>
              <a:ext uri="{FF2B5EF4-FFF2-40B4-BE49-F238E27FC236}">
                <a16:creationId xmlns:a16="http://schemas.microsoft.com/office/drawing/2014/main" id="{D5E2EE13-7123-4C5C-AB78-EAE49287EEB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89500" y="1627936"/>
            <a:ext cx="9858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192.168.1.0</a:t>
            </a:r>
          </a:p>
        </p:txBody>
      </p:sp>
      <p:sp>
        <p:nvSpPr>
          <p:cNvPr id="87053" name="Rectangle 94">
            <a:extLst>
              <a:ext uri="{FF2B5EF4-FFF2-40B4-BE49-F238E27FC236}">
                <a16:creationId xmlns:a16="http://schemas.microsoft.com/office/drawing/2014/main" id="{731AB0A2-A348-4F4A-A683-2CF53437237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05488" y="1864472"/>
            <a:ext cx="311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.2</a:t>
            </a:r>
          </a:p>
        </p:txBody>
      </p:sp>
      <p:sp>
        <p:nvSpPr>
          <p:cNvPr id="87054" name="Rectangle 121">
            <a:extLst>
              <a:ext uri="{FF2B5EF4-FFF2-40B4-BE49-F238E27FC236}">
                <a16:creationId xmlns:a16="http://schemas.microsoft.com/office/drawing/2014/main" id="{D6CAD753-151B-467C-9965-B7EC446AF85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50263" y="1610472"/>
            <a:ext cx="76041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808080"/>
                </a:solidFill>
              </a:rPr>
              <a:t>10.1.1.0</a:t>
            </a:r>
          </a:p>
        </p:txBody>
      </p:sp>
      <p:sp>
        <p:nvSpPr>
          <p:cNvPr id="87055" name="Rectangle 122">
            <a:extLst>
              <a:ext uri="{FF2B5EF4-FFF2-40B4-BE49-F238E27FC236}">
                <a16:creationId xmlns:a16="http://schemas.microsoft.com/office/drawing/2014/main" id="{CC6FD716-5922-4DC3-91E1-40412EEF742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351838" y="1877172"/>
            <a:ext cx="311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.1</a:t>
            </a:r>
          </a:p>
        </p:txBody>
      </p:sp>
      <p:pic>
        <p:nvPicPr>
          <p:cNvPr id="87056" name="Picture 129" descr="File-Application_Server">
            <a:extLst>
              <a:ext uri="{FF2B5EF4-FFF2-40B4-BE49-F238E27FC236}">
                <a16:creationId xmlns:a16="http://schemas.microsoft.com/office/drawing/2014/main" id="{1F67DCAA-216D-4E41-9A5D-81997B684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75" y="810373"/>
            <a:ext cx="3556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7" name="Picture 130" descr="Router">
            <a:extLst>
              <a:ext uri="{FF2B5EF4-FFF2-40B4-BE49-F238E27FC236}">
                <a16:creationId xmlns:a16="http://schemas.microsoft.com/office/drawing/2014/main" id="{39CB88FF-D657-4170-88FA-8B015F1CA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9" y="1643810"/>
            <a:ext cx="585787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8" name="Picture 132" descr="PC">
            <a:extLst>
              <a:ext uri="{FF2B5EF4-FFF2-40B4-BE49-F238E27FC236}">
                <a16:creationId xmlns:a16="http://schemas.microsoft.com/office/drawing/2014/main" id="{B8CBEDFD-32F9-4649-A168-BB343225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075" y="1578722"/>
            <a:ext cx="636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59" name="Group 133">
            <a:extLst>
              <a:ext uri="{FF2B5EF4-FFF2-40B4-BE49-F238E27FC236}">
                <a16:creationId xmlns:a16="http://schemas.microsoft.com/office/drawing/2014/main" id="{8C9ADDAE-A782-4DC5-B08A-ECC736F1BC0F}"/>
              </a:ext>
            </a:extLst>
          </p:cNvPr>
          <p:cNvGrpSpPr>
            <a:grpSpLocks/>
          </p:cNvGrpSpPr>
          <p:nvPr/>
        </p:nvGrpSpPr>
        <p:grpSpPr bwMode="auto">
          <a:xfrm>
            <a:off x="2025650" y="1467598"/>
            <a:ext cx="1538288" cy="784225"/>
            <a:chOff x="775" y="3234"/>
            <a:chExt cx="969" cy="494"/>
          </a:xfrm>
        </p:grpSpPr>
        <p:pic>
          <p:nvPicPr>
            <p:cNvPr id="87063" name="Picture 134" descr="Network_Cloud_Standard">
              <a:extLst>
                <a:ext uri="{FF2B5EF4-FFF2-40B4-BE49-F238E27FC236}">
                  <a16:creationId xmlns:a16="http://schemas.microsoft.com/office/drawing/2014/main" id="{3D8A3EA2-0AC1-46F8-8B9B-3844BB9C5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064" name="Rectangle 135">
              <a:extLst>
                <a:ext uri="{FF2B5EF4-FFF2-40B4-BE49-F238E27FC236}">
                  <a16:creationId xmlns:a16="http://schemas.microsoft.com/office/drawing/2014/main" id="{053D84FA-900B-4042-A0C8-BC5F375DB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87060" name="Picture 137" descr="Cisco_ASA5500">
            <a:extLst>
              <a:ext uri="{FF2B5EF4-FFF2-40B4-BE49-F238E27FC236}">
                <a16:creationId xmlns:a16="http://schemas.microsoft.com/office/drawing/2014/main" id="{025E2512-F5C5-4C01-BCB6-86962F654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32697"/>
            <a:ext cx="3746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1" name="Picture 138" descr="Router">
            <a:extLst>
              <a:ext uri="{FF2B5EF4-FFF2-40B4-BE49-F238E27FC236}">
                <a16:creationId xmlns:a16="http://schemas.microsoft.com/office/drawing/2014/main" id="{9C265280-2BD4-485D-ABBB-5159AE598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9" y="1643811"/>
            <a:ext cx="5857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2" name="Picture 139" descr="Router">
            <a:extLst>
              <a:ext uri="{FF2B5EF4-FFF2-40B4-BE49-F238E27FC236}">
                <a16:creationId xmlns:a16="http://schemas.microsoft.com/office/drawing/2014/main" id="{F0468366-76FB-4C4A-960C-64064481C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648573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CEA8773E-B3E9-4E5F-94A6-FA5C4A0909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Configuration Example (Cont.)</a:t>
            </a:r>
          </a:p>
        </p:txBody>
      </p:sp>
      <p:sp>
        <p:nvSpPr>
          <p:cNvPr id="88067" name="Text Box 3">
            <a:extLst>
              <a:ext uri="{FF2B5EF4-FFF2-40B4-BE49-F238E27FC236}">
                <a16:creationId xmlns:a16="http://schemas.microsoft.com/office/drawing/2014/main" id="{57A366A8-AFD3-4742-8D8B-ACBCD3AAB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7289" y="3265489"/>
            <a:ext cx="7323137" cy="2714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14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interface GigabitEthernet0/2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 nameif dmz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 security-level 50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 speed 1000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 duplex full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 ip address 172.16.1.1 255.255.255.0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passwd 2KFQnbNIdI.2KYOU encrypted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hostname asa1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names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name 172.16.1.2 bastionhost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name 10.1.1.11 insidehost</a:t>
            </a:r>
          </a:p>
          <a:p>
            <a:pPr lvl="1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8068" name="Rectangle 135">
            <a:extLst>
              <a:ext uri="{FF2B5EF4-FFF2-40B4-BE49-F238E27FC236}">
                <a16:creationId xmlns:a16="http://schemas.microsoft.com/office/drawing/2014/main" id="{2F1AD177-B39D-40FE-881C-4C8F4079FAB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19463" y="5203825"/>
            <a:ext cx="20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8069" name="Rectangle 136">
            <a:extLst>
              <a:ext uri="{FF2B5EF4-FFF2-40B4-BE49-F238E27FC236}">
                <a16:creationId xmlns:a16="http://schemas.microsoft.com/office/drawing/2014/main" id="{7EB414AB-2703-4206-A070-6FC392E2536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76638" y="5203825"/>
            <a:ext cx="20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8070" name="Line 4">
            <a:extLst>
              <a:ext uri="{FF2B5EF4-FFF2-40B4-BE49-F238E27FC236}">
                <a16:creationId xmlns:a16="http://schemas.microsoft.com/office/drawing/2014/main" id="{39887342-B065-406D-8239-F4500A695ABF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812632" y="2359820"/>
            <a:ext cx="863600" cy="1587"/>
          </a:xfrm>
          <a:prstGeom prst="line">
            <a:avLst/>
          </a:prstGeom>
          <a:noFill/>
          <a:ln w="28575">
            <a:solidFill>
              <a:srgbClr val="CF0E3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071" name="Line 5">
            <a:extLst>
              <a:ext uri="{FF2B5EF4-FFF2-40B4-BE49-F238E27FC236}">
                <a16:creationId xmlns:a16="http://schemas.microsoft.com/office/drawing/2014/main" id="{AD9EAF17-93FC-4B5F-95EC-96581A495F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0825" y="2652713"/>
            <a:ext cx="65151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072" name="Rectangle 51">
            <a:extLst>
              <a:ext uri="{FF2B5EF4-FFF2-40B4-BE49-F238E27FC236}">
                <a16:creationId xmlns:a16="http://schemas.microsoft.com/office/drawing/2014/main" id="{DFE1EF58-55B9-4552-8DE7-9E1C6C15CAA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75013" y="2609850"/>
            <a:ext cx="20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8073" name="Rectangle 52">
            <a:extLst>
              <a:ext uri="{FF2B5EF4-FFF2-40B4-BE49-F238E27FC236}">
                <a16:creationId xmlns:a16="http://schemas.microsoft.com/office/drawing/2014/main" id="{E7FF41E7-4012-41B5-8B19-D7864D595D0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32188" y="2609850"/>
            <a:ext cx="20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8074" name="Rectangle 53">
            <a:extLst>
              <a:ext uri="{FF2B5EF4-FFF2-40B4-BE49-F238E27FC236}">
                <a16:creationId xmlns:a16="http://schemas.microsoft.com/office/drawing/2014/main" id="{95F8B188-34CD-41BE-95F8-FF2D5A1EA32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314950" y="2097089"/>
            <a:ext cx="901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172.16.1.0</a:t>
            </a:r>
          </a:p>
        </p:txBody>
      </p:sp>
      <p:sp>
        <p:nvSpPr>
          <p:cNvPr id="88075" name="Rectangle 54">
            <a:extLst>
              <a:ext uri="{FF2B5EF4-FFF2-40B4-BE49-F238E27FC236}">
                <a16:creationId xmlns:a16="http://schemas.microsoft.com/office/drawing/2014/main" id="{B32996A0-DEF0-47D8-B8ED-FC2FF68C070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27763" y="2271714"/>
            <a:ext cx="311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.1</a:t>
            </a:r>
          </a:p>
        </p:txBody>
      </p:sp>
      <p:sp>
        <p:nvSpPr>
          <p:cNvPr id="88076" name="Rectangle 91">
            <a:extLst>
              <a:ext uri="{FF2B5EF4-FFF2-40B4-BE49-F238E27FC236}">
                <a16:creationId xmlns:a16="http://schemas.microsoft.com/office/drawing/2014/main" id="{C2AC7698-6DFC-4020-8074-1FEDA94C8A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83388" y="2373313"/>
            <a:ext cx="76041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808080"/>
                </a:solidFill>
              </a:rPr>
              <a:t>10.0.1.0</a:t>
            </a:r>
          </a:p>
        </p:txBody>
      </p:sp>
      <p:sp>
        <p:nvSpPr>
          <p:cNvPr id="88077" name="Rectangle 92">
            <a:extLst>
              <a:ext uri="{FF2B5EF4-FFF2-40B4-BE49-F238E27FC236}">
                <a16:creationId xmlns:a16="http://schemas.microsoft.com/office/drawing/2014/main" id="{91205041-04B1-48A1-82BC-01C0430EBC6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96038" y="2640014"/>
            <a:ext cx="311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.1</a:t>
            </a:r>
          </a:p>
        </p:txBody>
      </p:sp>
      <p:sp>
        <p:nvSpPr>
          <p:cNvPr id="88078" name="Rectangle 93">
            <a:extLst>
              <a:ext uri="{FF2B5EF4-FFF2-40B4-BE49-F238E27FC236}">
                <a16:creationId xmlns:a16="http://schemas.microsoft.com/office/drawing/2014/main" id="{3B07A11A-C723-4A4C-B241-C37B860120A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797425" y="2390775"/>
            <a:ext cx="9858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192.168.1.0</a:t>
            </a:r>
          </a:p>
        </p:txBody>
      </p:sp>
      <p:sp>
        <p:nvSpPr>
          <p:cNvPr id="88079" name="Rectangle 94">
            <a:extLst>
              <a:ext uri="{FF2B5EF4-FFF2-40B4-BE49-F238E27FC236}">
                <a16:creationId xmlns:a16="http://schemas.microsoft.com/office/drawing/2014/main" id="{80829948-1964-4591-83BF-5B951D02974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41988" y="2627314"/>
            <a:ext cx="311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.2</a:t>
            </a:r>
          </a:p>
        </p:txBody>
      </p:sp>
      <p:sp>
        <p:nvSpPr>
          <p:cNvPr id="88080" name="Rectangle 121">
            <a:extLst>
              <a:ext uri="{FF2B5EF4-FFF2-40B4-BE49-F238E27FC236}">
                <a16:creationId xmlns:a16="http://schemas.microsoft.com/office/drawing/2014/main" id="{CEEC838A-EE3F-48C0-8C35-CF6DB6699B9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358188" y="2373313"/>
            <a:ext cx="76041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808080"/>
                </a:solidFill>
              </a:rPr>
              <a:t>10.1.1.0</a:t>
            </a:r>
          </a:p>
        </p:txBody>
      </p:sp>
      <p:sp>
        <p:nvSpPr>
          <p:cNvPr id="88081" name="Rectangle 122">
            <a:extLst>
              <a:ext uri="{FF2B5EF4-FFF2-40B4-BE49-F238E27FC236}">
                <a16:creationId xmlns:a16="http://schemas.microsoft.com/office/drawing/2014/main" id="{1EA10E8F-B9B8-4B80-9ECB-F86447C72DE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59763" y="2640014"/>
            <a:ext cx="311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.1</a:t>
            </a:r>
          </a:p>
        </p:txBody>
      </p:sp>
      <p:sp>
        <p:nvSpPr>
          <p:cNvPr id="88082" name="Rectangle 123">
            <a:extLst>
              <a:ext uri="{FF2B5EF4-FFF2-40B4-BE49-F238E27FC236}">
                <a16:creationId xmlns:a16="http://schemas.microsoft.com/office/drawing/2014/main" id="{A4AEB6A6-DA21-40A7-B3FD-DB7F9BBBA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664" y="1408114"/>
            <a:ext cx="1931987" cy="942975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GigabitEthernet0/2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Interface name = dmz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Security level = 50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FFFFFF"/>
                </a:solidFill>
              </a:rPr>
              <a:t> IP address = 172.16.1.1</a:t>
            </a:r>
          </a:p>
        </p:txBody>
      </p:sp>
      <p:sp>
        <p:nvSpPr>
          <p:cNvPr id="88083" name="Rectangle 126">
            <a:extLst>
              <a:ext uri="{FF2B5EF4-FFF2-40B4-BE49-F238E27FC236}">
                <a16:creationId xmlns:a16="http://schemas.microsoft.com/office/drawing/2014/main" id="{052690DF-4591-4CD0-A743-F79381DA3BB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999538" y="1912939"/>
            <a:ext cx="976312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“insidehost”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10.1.1.11</a:t>
            </a:r>
          </a:p>
        </p:txBody>
      </p:sp>
      <p:sp>
        <p:nvSpPr>
          <p:cNvPr id="88084" name="Rectangle 127">
            <a:extLst>
              <a:ext uri="{FF2B5EF4-FFF2-40B4-BE49-F238E27FC236}">
                <a16:creationId xmlns:a16="http://schemas.microsoft.com/office/drawing/2014/main" id="{6BBA61C8-3694-48E9-AA85-CC516808296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40301" y="1549401"/>
            <a:ext cx="107156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“bastionhost”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172.16.1.2</a:t>
            </a:r>
          </a:p>
        </p:txBody>
      </p:sp>
      <p:grpSp>
        <p:nvGrpSpPr>
          <p:cNvPr id="88085" name="Group 128">
            <a:extLst>
              <a:ext uri="{FF2B5EF4-FFF2-40B4-BE49-F238E27FC236}">
                <a16:creationId xmlns:a16="http://schemas.microsoft.com/office/drawing/2014/main" id="{F07D5767-5D36-4D33-BFD8-F79FE7FDFDFB}"/>
              </a:ext>
            </a:extLst>
          </p:cNvPr>
          <p:cNvGrpSpPr>
            <a:grpSpLocks/>
          </p:cNvGrpSpPr>
          <p:nvPr/>
        </p:nvGrpSpPr>
        <p:grpSpPr bwMode="auto">
          <a:xfrm>
            <a:off x="1955800" y="2190751"/>
            <a:ext cx="1538288" cy="784225"/>
            <a:chOff x="775" y="3234"/>
            <a:chExt cx="969" cy="494"/>
          </a:xfrm>
        </p:grpSpPr>
        <p:pic>
          <p:nvPicPr>
            <p:cNvPr id="88091" name="Picture 129" descr="Network_Cloud_Standard">
              <a:extLst>
                <a:ext uri="{FF2B5EF4-FFF2-40B4-BE49-F238E27FC236}">
                  <a16:creationId xmlns:a16="http://schemas.microsoft.com/office/drawing/2014/main" id="{601CA531-6A09-4C74-9FBE-AA3CBF176A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092" name="Rectangle 130">
              <a:extLst>
                <a:ext uri="{FF2B5EF4-FFF2-40B4-BE49-F238E27FC236}">
                  <a16:creationId xmlns:a16="http://schemas.microsoft.com/office/drawing/2014/main" id="{23C9B04A-9A5F-449A-8662-57D0CDA73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88086" name="Picture 131" descr="PC">
            <a:extLst>
              <a:ext uri="{FF2B5EF4-FFF2-40B4-BE49-F238E27FC236}">
                <a16:creationId xmlns:a16="http://schemas.microsoft.com/office/drawing/2014/main" id="{195C4083-138D-4F91-9EFE-73213D3C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14" y="2413000"/>
            <a:ext cx="6365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7" name="Picture 146" descr="File-Application_Server">
            <a:extLst>
              <a:ext uri="{FF2B5EF4-FFF2-40B4-BE49-F238E27FC236}">
                <a16:creationId xmlns:a16="http://schemas.microsoft.com/office/drawing/2014/main" id="{C5205040-FD54-4E81-BF57-3960AE5EB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1627189"/>
            <a:ext cx="3556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8" name="Picture 154" descr="Cisco_ASA5500">
            <a:extLst>
              <a:ext uri="{FF2B5EF4-FFF2-40B4-BE49-F238E27FC236}">
                <a16:creationId xmlns:a16="http://schemas.microsoft.com/office/drawing/2014/main" id="{2A4020A7-A044-47A5-B0B6-934EFAC37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2511426"/>
            <a:ext cx="4572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9" name="Picture 155" descr="Router">
            <a:extLst>
              <a:ext uri="{FF2B5EF4-FFF2-40B4-BE49-F238E27FC236}">
                <a16:creationId xmlns:a16="http://schemas.microsoft.com/office/drawing/2014/main" id="{A32A4166-9858-4FCE-B315-F8B550D63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2490789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90" name="Picture 156" descr="Router">
            <a:extLst>
              <a:ext uri="{FF2B5EF4-FFF2-40B4-BE49-F238E27FC236}">
                <a16:creationId xmlns:a16="http://schemas.microsoft.com/office/drawing/2014/main" id="{0810013C-2294-4F64-8AFD-FBCFB4CA6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2428876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A42971CF-5C15-44E4-897F-6416F1558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Configuration Example (Cont.)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87415680-E246-4500-AE9E-1C62E4C60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488" y="4022599"/>
            <a:ext cx="7366000" cy="4778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14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99CC00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route outside 0.0.0.0 0.0.0.0 192.168.1.1 1</a:t>
            </a:r>
          </a:p>
          <a:p>
            <a:pPr lvl="1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99CC00"/>
              </a:buClr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route inside 10.1.1.0 255.255.255.0 10.0.1.102 1</a:t>
            </a:r>
          </a:p>
        </p:txBody>
      </p:sp>
      <p:sp>
        <p:nvSpPr>
          <p:cNvPr id="89092" name="Line 144">
            <a:extLst>
              <a:ext uri="{FF2B5EF4-FFF2-40B4-BE49-F238E27FC236}">
                <a16:creationId xmlns:a16="http://schemas.microsoft.com/office/drawing/2014/main" id="{99D14610-5E4D-4EDB-BB96-052F6BF26C6A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658644" y="2686844"/>
            <a:ext cx="863600" cy="1588"/>
          </a:xfrm>
          <a:prstGeom prst="line">
            <a:avLst/>
          </a:prstGeom>
          <a:noFill/>
          <a:ln w="28575">
            <a:solidFill>
              <a:srgbClr val="CF0E3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093" name="Line 145">
            <a:extLst>
              <a:ext uri="{FF2B5EF4-FFF2-40B4-BE49-F238E27FC236}">
                <a16:creationId xmlns:a16="http://schemas.microsoft.com/office/drawing/2014/main" id="{D3E6BB56-2435-48C4-81EF-79821CDC98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6838" y="2979738"/>
            <a:ext cx="65151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096" name="Line 150">
            <a:extLst>
              <a:ext uri="{FF2B5EF4-FFF2-40B4-BE49-F238E27FC236}">
                <a16:creationId xmlns:a16="http://schemas.microsoft.com/office/drawing/2014/main" id="{E4298D58-076E-494D-899B-CA71918CF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1238" y="3165476"/>
            <a:ext cx="0" cy="500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099" name="Rectangle 153">
            <a:extLst>
              <a:ext uri="{FF2B5EF4-FFF2-40B4-BE49-F238E27FC236}">
                <a16:creationId xmlns:a16="http://schemas.microsoft.com/office/drawing/2014/main" id="{B4DEBEC3-B5B7-4A7F-ADC8-5C70D6FCC70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60963" y="2324100"/>
            <a:ext cx="901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172.16.1.0</a:t>
            </a:r>
          </a:p>
        </p:txBody>
      </p:sp>
      <p:sp>
        <p:nvSpPr>
          <p:cNvPr id="89100" name="Rectangle 154">
            <a:extLst>
              <a:ext uri="{FF2B5EF4-FFF2-40B4-BE49-F238E27FC236}">
                <a16:creationId xmlns:a16="http://schemas.microsoft.com/office/drawing/2014/main" id="{F27AA108-862A-410F-B101-265782F3363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78538" y="2327275"/>
            <a:ext cx="311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.2</a:t>
            </a:r>
          </a:p>
        </p:txBody>
      </p:sp>
      <p:sp>
        <p:nvSpPr>
          <p:cNvPr id="89101" name="Rectangle 155">
            <a:extLst>
              <a:ext uri="{FF2B5EF4-FFF2-40B4-BE49-F238E27FC236}">
                <a16:creationId xmlns:a16="http://schemas.microsoft.com/office/drawing/2014/main" id="{BFB8D60A-BB34-4B47-B42F-0C89FCCD94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59488" y="2584450"/>
            <a:ext cx="311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.1</a:t>
            </a:r>
          </a:p>
        </p:txBody>
      </p:sp>
      <p:sp>
        <p:nvSpPr>
          <p:cNvPr id="89102" name="Rectangle 156">
            <a:extLst>
              <a:ext uri="{FF2B5EF4-FFF2-40B4-BE49-F238E27FC236}">
                <a16:creationId xmlns:a16="http://schemas.microsoft.com/office/drawing/2014/main" id="{61EA26C0-6B65-4AC1-9217-B8D91611CCC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213601" y="2979739"/>
            <a:ext cx="479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.102</a:t>
            </a:r>
          </a:p>
        </p:txBody>
      </p:sp>
      <p:sp>
        <p:nvSpPr>
          <p:cNvPr id="89103" name="Rectangle 157">
            <a:extLst>
              <a:ext uri="{FF2B5EF4-FFF2-40B4-BE49-F238E27FC236}">
                <a16:creationId xmlns:a16="http://schemas.microsoft.com/office/drawing/2014/main" id="{5A7F41E4-BD02-4C1D-9796-38D41A4D574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832851" y="2287589"/>
            <a:ext cx="9763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“insidehost”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10.1.1.11</a:t>
            </a:r>
          </a:p>
        </p:txBody>
      </p:sp>
      <p:sp>
        <p:nvSpPr>
          <p:cNvPr id="89104" name="Rectangle 158">
            <a:extLst>
              <a:ext uri="{FF2B5EF4-FFF2-40B4-BE49-F238E27FC236}">
                <a16:creationId xmlns:a16="http://schemas.microsoft.com/office/drawing/2014/main" id="{8C22F7C1-6703-48C2-897C-855580F426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26188" y="1884364"/>
            <a:ext cx="1071562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“bastionhost”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172.16.1.2</a:t>
            </a:r>
          </a:p>
        </p:txBody>
      </p:sp>
      <p:sp>
        <p:nvSpPr>
          <p:cNvPr id="89105" name="Rectangle 159">
            <a:extLst>
              <a:ext uri="{FF2B5EF4-FFF2-40B4-BE49-F238E27FC236}">
                <a16:creationId xmlns:a16="http://schemas.microsoft.com/office/drawing/2014/main" id="{76725894-16D0-4065-AE95-C539BDDAFD3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629401" y="2700338"/>
            <a:ext cx="76041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808080"/>
                </a:solidFill>
              </a:rPr>
              <a:t>10.0.1.0</a:t>
            </a:r>
          </a:p>
        </p:txBody>
      </p:sp>
      <p:sp>
        <p:nvSpPr>
          <p:cNvPr id="89106" name="Rectangle 160">
            <a:extLst>
              <a:ext uri="{FF2B5EF4-FFF2-40B4-BE49-F238E27FC236}">
                <a16:creationId xmlns:a16="http://schemas.microsoft.com/office/drawing/2014/main" id="{E154ABEC-C244-414A-8A21-7AF41A1C5E9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184900" y="2967039"/>
            <a:ext cx="311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.1</a:t>
            </a:r>
          </a:p>
        </p:txBody>
      </p:sp>
      <p:sp>
        <p:nvSpPr>
          <p:cNvPr id="89107" name="Rectangle 161">
            <a:extLst>
              <a:ext uri="{FF2B5EF4-FFF2-40B4-BE49-F238E27FC236}">
                <a16:creationId xmlns:a16="http://schemas.microsoft.com/office/drawing/2014/main" id="{89B74C6D-59C1-4294-AA58-0529098C28A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643439" y="2717800"/>
            <a:ext cx="9858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192.168.1.0</a:t>
            </a:r>
          </a:p>
        </p:txBody>
      </p:sp>
      <p:sp>
        <p:nvSpPr>
          <p:cNvPr id="89108" name="Rectangle 162">
            <a:extLst>
              <a:ext uri="{FF2B5EF4-FFF2-40B4-BE49-F238E27FC236}">
                <a16:creationId xmlns:a16="http://schemas.microsoft.com/office/drawing/2014/main" id="{F285590F-CFDE-42DF-A2F9-777EF8C15B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73713" y="2954339"/>
            <a:ext cx="311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.2</a:t>
            </a:r>
          </a:p>
        </p:txBody>
      </p:sp>
      <p:sp>
        <p:nvSpPr>
          <p:cNvPr id="89109" name="Rectangle 163">
            <a:extLst>
              <a:ext uri="{FF2B5EF4-FFF2-40B4-BE49-F238E27FC236}">
                <a16:creationId xmlns:a16="http://schemas.microsoft.com/office/drawing/2014/main" id="{CBCA51AE-8602-48EA-97CC-580496D1A5B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422775" y="2967039"/>
            <a:ext cx="311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.1</a:t>
            </a:r>
          </a:p>
        </p:txBody>
      </p:sp>
      <p:sp>
        <p:nvSpPr>
          <p:cNvPr id="89110" name="Rectangle 164">
            <a:extLst>
              <a:ext uri="{FF2B5EF4-FFF2-40B4-BE49-F238E27FC236}">
                <a16:creationId xmlns:a16="http://schemas.microsoft.com/office/drawing/2014/main" id="{47977DF7-E53D-4706-9466-40ADAAF48DE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04201" y="2700338"/>
            <a:ext cx="76041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63" tIns="49988" rIns="101763" bIns="49988">
            <a:spAutoFit/>
          </a:bodyPr>
          <a:lstStyle>
            <a:lvl1pPr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808080"/>
                </a:solidFill>
              </a:rPr>
              <a:t>10.1.1.0</a:t>
            </a:r>
          </a:p>
        </p:txBody>
      </p:sp>
      <p:sp>
        <p:nvSpPr>
          <p:cNvPr id="89111" name="Rectangle 165">
            <a:extLst>
              <a:ext uri="{FF2B5EF4-FFF2-40B4-BE49-F238E27FC236}">
                <a16:creationId xmlns:a16="http://schemas.microsoft.com/office/drawing/2014/main" id="{AE3357F9-3431-49D5-B146-BB3F9599388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105775" y="2967039"/>
            <a:ext cx="311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</a:rPr>
              <a:t>.1</a:t>
            </a:r>
          </a:p>
        </p:txBody>
      </p:sp>
      <p:grpSp>
        <p:nvGrpSpPr>
          <p:cNvPr id="89112" name="Group 166">
            <a:extLst>
              <a:ext uri="{FF2B5EF4-FFF2-40B4-BE49-F238E27FC236}">
                <a16:creationId xmlns:a16="http://schemas.microsoft.com/office/drawing/2014/main" id="{E24A54E3-D8F1-4948-8F77-894B5693B80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256089" y="2581276"/>
            <a:ext cx="1616075" cy="201613"/>
            <a:chOff x="2688" y="1312"/>
            <a:chExt cx="876" cy="224"/>
          </a:xfrm>
        </p:grpSpPr>
        <p:sp>
          <p:nvSpPr>
            <p:cNvPr id="89127" name="Arc 167">
              <a:extLst>
                <a:ext uri="{FF2B5EF4-FFF2-40B4-BE49-F238E27FC236}">
                  <a16:creationId xmlns:a16="http://schemas.microsoft.com/office/drawing/2014/main" id="{8D9D1F0E-202F-4372-8479-B8D8F0F16276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688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9128" name="Arc 168">
              <a:extLst>
                <a:ext uri="{FF2B5EF4-FFF2-40B4-BE49-F238E27FC236}">
                  <a16:creationId xmlns:a16="http://schemas.microsoft.com/office/drawing/2014/main" id="{DF8CEC63-4729-4729-B027-9A975C8F45F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124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9113" name="Text Box 169">
            <a:extLst>
              <a:ext uri="{FF2B5EF4-FFF2-40B4-BE49-F238E27FC236}">
                <a16:creationId xmlns:a16="http://schemas.microsoft.com/office/drawing/2014/main" id="{D37D4B70-33D7-4418-B0C6-B46F827E2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388" y="2335214"/>
            <a:ext cx="124301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Default Route</a:t>
            </a:r>
          </a:p>
        </p:txBody>
      </p:sp>
      <p:grpSp>
        <p:nvGrpSpPr>
          <p:cNvPr id="89114" name="Group 170">
            <a:extLst>
              <a:ext uri="{FF2B5EF4-FFF2-40B4-BE49-F238E27FC236}">
                <a16:creationId xmlns:a16="http://schemas.microsoft.com/office/drawing/2014/main" id="{B1846BAD-66BD-4D25-A5F0-017E09D3518E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2606675"/>
            <a:ext cx="1568450" cy="215900"/>
            <a:chOff x="2688" y="1312"/>
            <a:chExt cx="876" cy="224"/>
          </a:xfrm>
        </p:grpSpPr>
        <p:sp>
          <p:nvSpPr>
            <p:cNvPr id="89125" name="Arc 171">
              <a:extLst>
                <a:ext uri="{FF2B5EF4-FFF2-40B4-BE49-F238E27FC236}">
                  <a16:creationId xmlns:a16="http://schemas.microsoft.com/office/drawing/2014/main" id="{0A5E86E8-8817-47BD-BD7C-A0B58DE742AF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688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9126" name="Arc 172">
              <a:extLst>
                <a:ext uri="{FF2B5EF4-FFF2-40B4-BE49-F238E27FC236}">
                  <a16:creationId xmlns:a16="http://schemas.microsoft.com/office/drawing/2014/main" id="{5CD01908-CA3C-49E0-9E09-AD10E87C955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124" y="1312"/>
              <a:ext cx="440" cy="2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9115" name="Text Box 173">
            <a:extLst>
              <a:ext uri="{FF2B5EF4-FFF2-40B4-BE49-F238E27FC236}">
                <a16:creationId xmlns:a16="http://schemas.microsoft.com/office/drawing/2014/main" id="{9EBB6EB8-44F0-4371-BF16-68F61C938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5988" y="2373314"/>
            <a:ext cx="11239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Static Route</a:t>
            </a:r>
          </a:p>
        </p:txBody>
      </p:sp>
      <p:grpSp>
        <p:nvGrpSpPr>
          <p:cNvPr id="89116" name="Group 174">
            <a:extLst>
              <a:ext uri="{FF2B5EF4-FFF2-40B4-BE49-F238E27FC236}">
                <a16:creationId xmlns:a16="http://schemas.microsoft.com/office/drawing/2014/main" id="{14F58ACA-3E81-4A91-9850-BB5DEF2BDBA1}"/>
              </a:ext>
            </a:extLst>
          </p:cNvPr>
          <p:cNvGrpSpPr>
            <a:grpSpLocks/>
          </p:cNvGrpSpPr>
          <p:nvPr/>
        </p:nvGrpSpPr>
        <p:grpSpPr bwMode="auto">
          <a:xfrm>
            <a:off x="1924050" y="2540001"/>
            <a:ext cx="1538288" cy="784225"/>
            <a:chOff x="775" y="3234"/>
            <a:chExt cx="969" cy="494"/>
          </a:xfrm>
        </p:grpSpPr>
        <p:pic>
          <p:nvPicPr>
            <p:cNvPr id="89123" name="Picture 175" descr="Network_Cloud_Standard">
              <a:extLst>
                <a:ext uri="{FF2B5EF4-FFF2-40B4-BE49-F238E27FC236}">
                  <a16:creationId xmlns:a16="http://schemas.microsoft.com/office/drawing/2014/main" id="{408FE43C-EFA5-4116-B8C4-878E43903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" y="3234"/>
              <a:ext cx="96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124" name="Rectangle 176">
              <a:extLst>
                <a:ext uri="{FF2B5EF4-FFF2-40B4-BE49-F238E27FC236}">
                  <a16:creationId xmlns:a16="http://schemas.microsoft.com/office/drawing/2014/main" id="{AC5E8FE4-A9A3-4522-AA11-732ED074B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3384"/>
              <a:ext cx="55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574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5746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</p:grpSp>
      <p:pic>
        <p:nvPicPr>
          <p:cNvPr id="89117" name="Picture 177" descr="PC">
            <a:extLst>
              <a:ext uri="{FF2B5EF4-FFF2-40B4-BE49-F238E27FC236}">
                <a16:creationId xmlns:a16="http://schemas.microsoft.com/office/drawing/2014/main" id="{5F91C05D-2C34-4EEC-87CA-790283715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939" y="2690813"/>
            <a:ext cx="6365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18" name="Picture 179" descr="File-Application_Server">
            <a:extLst>
              <a:ext uri="{FF2B5EF4-FFF2-40B4-BE49-F238E27FC236}">
                <a16:creationId xmlns:a16="http://schemas.microsoft.com/office/drawing/2014/main" id="{1A69BE22-0AB8-4F7C-B0EB-88780EF4A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6" y="1698625"/>
            <a:ext cx="4476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19" name="Picture 180" descr="Router">
            <a:extLst>
              <a:ext uri="{FF2B5EF4-FFF2-40B4-BE49-F238E27FC236}">
                <a16:creationId xmlns:a16="http://schemas.microsoft.com/office/drawing/2014/main" id="{4503A88B-5A50-420E-AEFF-4CB4AAF35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9" y="2838451"/>
            <a:ext cx="585787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0" name="Picture 182" descr="Cisco_ASA5500">
            <a:extLst>
              <a:ext uri="{FF2B5EF4-FFF2-40B4-BE49-F238E27FC236}">
                <a16:creationId xmlns:a16="http://schemas.microsoft.com/office/drawing/2014/main" id="{8D2C89A4-EAC1-4527-8129-09399D4A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2828925"/>
            <a:ext cx="4016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1" name="Picture 183" descr="Router">
            <a:extLst>
              <a:ext uri="{FF2B5EF4-FFF2-40B4-BE49-F238E27FC236}">
                <a16:creationId xmlns:a16="http://schemas.microsoft.com/office/drawing/2014/main" id="{EFE16674-3CC8-45B0-83DE-3B4B9E28D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9" y="2840039"/>
            <a:ext cx="5857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2" name="Picture 184" descr="Router">
            <a:extLst>
              <a:ext uri="{FF2B5EF4-FFF2-40B4-BE49-F238E27FC236}">
                <a16:creationId xmlns:a16="http://schemas.microsoft.com/office/drawing/2014/main" id="{5880F7B7-3E40-469D-8EAB-C033C113F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2849564"/>
            <a:ext cx="585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PHẦN 5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E45C4-238C-46A5-8C60-0A984B41E0A9}"/>
              </a:ext>
            </a:extLst>
          </p:cNvPr>
          <p:cNvSpPr txBox="1"/>
          <p:nvPr/>
        </p:nvSpPr>
        <p:spPr>
          <a:xfrm>
            <a:off x="0" y="2287369"/>
            <a:ext cx="732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</a:rPr>
              <a:t>Advanced Security </a:t>
            </a:r>
            <a:b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</a:rPr>
            </a:br>
            <a: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</a:rPr>
              <a:t>Appliance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5563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CBD8C03-60F8-4CC7-A159-1C3BFEB63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access-list Command</a:t>
            </a:r>
          </a:p>
        </p:txBody>
      </p:sp>
      <p:sp>
        <p:nvSpPr>
          <p:cNvPr id="110595" name="Rectangle 102">
            <a:extLst>
              <a:ext uri="{FF2B5EF4-FFF2-40B4-BE49-F238E27FC236}">
                <a16:creationId xmlns:a16="http://schemas.microsoft.com/office/drawing/2014/main" id="{AD36262C-CB1C-488B-B6C8-9C57B7893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25" y="4401346"/>
            <a:ext cx="7681913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</a:pPr>
            <a:r>
              <a:rPr lang="en-US" altLang="en-US" sz="1300">
                <a:solidFill>
                  <a:srgbClr val="000000"/>
                </a:solidFill>
              </a:rPr>
              <a:t>Permits outside HTTP traffic to access the public web server</a:t>
            </a:r>
          </a:p>
        </p:txBody>
      </p:sp>
      <p:sp>
        <p:nvSpPr>
          <p:cNvPr id="110596" name="Text Box 103">
            <a:extLst>
              <a:ext uri="{FF2B5EF4-FFF2-40B4-BE49-F238E27FC236}">
                <a16:creationId xmlns:a16="http://schemas.microsoft.com/office/drawing/2014/main" id="{983A6744-A6B4-45E2-8FA6-E3CFE6E3C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6" y="3732214"/>
            <a:ext cx="7785100" cy="50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bIns="0"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500">
                <a:solidFill>
                  <a:srgbClr val="000000"/>
                </a:solidFill>
                <a:latin typeface="Courier New" panose="02070309020205020404" pitchFamily="49" charset="0"/>
              </a:rPr>
              <a:t>asa1(config)# </a:t>
            </a:r>
            <a:r>
              <a:rPr lang="en-US" altLang="en-US" sz="15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access-list </a:t>
            </a:r>
            <a:r>
              <a:rPr lang="en-US" altLang="en-US" sz="150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ACLOUT</a:t>
            </a:r>
            <a:r>
              <a:rPr lang="en-US" altLang="en-US" sz="15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permit tcp any host 192.168.1.9 eq www</a:t>
            </a:r>
          </a:p>
        </p:txBody>
      </p:sp>
      <p:sp>
        <p:nvSpPr>
          <p:cNvPr id="110599" name="Rectangle 3">
            <a:extLst>
              <a:ext uri="{FF2B5EF4-FFF2-40B4-BE49-F238E27FC236}">
                <a16:creationId xmlns:a16="http://schemas.microsoft.com/office/drawing/2014/main" id="{57AED215-BD67-4724-976D-FB737ADED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5914" y="2593975"/>
            <a:ext cx="9858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192.168.1.0</a:t>
            </a:r>
          </a:p>
        </p:txBody>
      </p:sp>
      <p:sp>
        <p:nvSpPr>
          <p:cNvPr id="110600" name="Rectangle 4">
            <a:extLst>
              <a:ext uri="{FF2B5EF4-FFF2-40B4-BE49-F238E27FC236}">
                <a16:creationId xmlns:a16="http://schemas.microsoft.com/office/drawing/2014/main" id="{9CA16433-0D0E-4A7B-A310-A70C6D1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663" y="2878138"/>
            <a:ext cx="74136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10.0.1.0</a:t>
            </a:r>
          </a:p>
        </p:txBody>
      </p:sp>
      <p:sp>
        <p:nvSpPr>
          <p:cNvPr id="110601" name="Rectangle 5">
            <a:extLst>
              <a:ext uri="{FF2B5EF4-FFF2-40B4-BE49-F238E27FC236}">
                <a16:creationId xmlns:a16="http://schemas.microsoft.com/office/drawing/2014/main" id="{65165AEB-4056-42E4-B4E2-1E34D86A7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476" y="1590676"/>
            <a:ext cx="100171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Public Web </a:t>
            </a:r>
            <a:b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Server</a:t>
            </a:r>
          </a:p>
        </p:txBody>
      </p:sp>
      <p:sp>
        <p:nvSpPr>
          <p:cNvPr id="110602" name="Line 7">
            <a:extLst>
              <a:ext uri="{FF2B5EF4-FFF2-40B4-BE49-F238E27FC236}">
                <a16:creationId xmlns:a16="http://schemas.microsoft.com/office/drawing/2014/main" id="{FBFC6C0A-344E-464B-AE28-9073870DF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3188" y="2816226"/>
            <a:ext cx="4208462" cy="603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603" name="Line 8">
            <a:extLst>
              <a:ext uri="{FF2B5EF4-FFF2-40B4-BE49-F238E27FC236}">
                <a16:creationId xmlns:a16="http://schemas.microsoft.com/office/drawing/2014/main" id="{AEB76A0B-1C62-461B-9909-2238CA998C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8939" y="1776414"/>
            <a:ext cx="9525" cy="10255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604" name="Arc 92">
            <a:extLst>
              <a:ext uri="{FF2B5EF4-FFF2-40B4-BE49-F238E27FC236}">
                <a16:creationId xmlns:a16="http://schemas.microsoft.com/office/drawing/2014/main" id="{DB7C629E-2578-4427-A886-D557BB7CF2DC}"/>
              </a:ext>
            </a:extLst>
          </p:cNvPr>
          <p:cNvSpPr>
            <a:spLocks/>
          </p:cNvSpPr>
          <p:nvPr/>
        </p:nvSpPr>
        <p:spPr bwMode="auto">
          <a:xfrm rot="10832475" flipH="1">
            <a:off x="7169151" y="1773239"/>
            <a:ext cx="568325" cy="54292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0605" name="Text Box 93">
            <a:extLst>
              <a:ext uri="{FF2B5EF4-FFF2-40B4-BE49-F238E27FC236}">
                <a16:creationId xmlns:a16="http://schemas.microsoft.com/office/drawing/2014/main" id="{7DE22A97-D9E2-4AA1-997E-7689D8F7C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325" y="1260475"/>
            <a:ext cx="585788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DMZ</a:t>
            </a:r>
          </a:p>
        </p:txBody>
      </p:sp>
      <p:sp>
        <p:nvSpPr>
          <p:cNvPr id="110606" name="Text Box 94">
            <a:extLst>
              <a:ext uri="{FF2B5EF4-FFF2-40B4-BE49-F238E27FC236}">
                <a16:creationId xmlns:a16="http://schemas.microsoft.com/office/drawing/2014/main" id="{95914FBA-4323-4177-AF24-2FFF8C311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6889" y="2133601"/>
            <a:ext cx="6937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Inside</a:t>
            </a:r>
          </a:p>
        </p:txBody>
      </p:sp>
      <p:sp>
        <p:nvSpPr>
          <p:cNvPr id="110607" name="Text Box 95">
            <a:extLst>
              <a:ext uri="{FF2B5EF4-FFF2-40B4-BE49-F238E27FC236}">
                <a16:creationId xmlns:a16="http://schemas.microsoft.com/office/drawing/2014/main" id="{F02D5338-4C02-4F35-8416-58E56FA07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150" y="3055938"/>
            <a:ext cx="846138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Outside</a:t>
            </a:r>
          </a:p>
        </p:txBody>
      </p:sp>
      <p:sp>
        <p:nvSpPr>
          <p:cNvPr id="110608" name="Rectangle 96">
            <a:extLst>
              <a:ext uri="{FF2B5EF4-FFF2-40B4-BE49-F238E27FC236}">
                <a16:creationId xmlns:a16="http://schemas.microsoft.com/office/drawing/2014/main" id="{A7960918-1187-43A5-AA3E-7E1711389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6" y="2859088"/>
            <a:ext cx="2762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.2</a:t>
            </a:r>
          </a:p>
        </p:txBody>
      </p:sp>
      <p:sp>
        <p:nvSpPr>
          <p:cNvPr id="110609" name="Rectangle 97">
            <a:extLst>
              <a:ext uri="{FF2B5EF4-FFF2-40B4-BE49-F238E27FC236}">
                <a16:creationId xmlns:a16="http://schemas.microsoft.com/office/drawing/2014/main" id="{5E810034-82E9-466B-B27C-6EB92553B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889" y="2847976"/>
            <a:ext cx="2762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.1</a:t>
            </a:r>
          </a:p>
        </p:txBody>
      </p:sp>
      <p:sp>
        <p:nvSpPr>
          <p:cNvPr id="110610" name="Rectangle 98">
            <a:extLst>
              <a:ext uri="{FF2B5EF4-FFF2-40B4-BE49-F238E27FC236}">
                <a16:creationId xmlns:a16="http://schemas.microsoft.com/office/drawing/2014/main" id="{E5669E03-187C-44AC-88CE-AF1FF70EF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9" y="2163764"/>
            <a:ext cx="985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192.168.1.9</a:t>
            </a:r>
          </a:p>
        </p:txBody>
      </p:sp>
      <p:sp>
        <p:nvSpPr>
          <p:cNvPr id="110611" name="Rectangle 99">
            <a:extLst>
              <a:ext uri="{FF2B5EF4-FFF2-40B4-BE49-F238E27FC236}">
                <a16:creationId xmlns:a16="http://schemas.microsoft.com/office/drawing/2014/main" id="{62A5E5A8-E1D4-4370-BAC8-A59192012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525" y="1565276"/>
            <a:ext cx="8636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172.16.1.2</a:t>
            </a:r>
          </a:p>
        </p:txBody>
      </p:sp>
      <p:sp>
        <p:nvSpPr>
          <p:cNvPr id="110612" name="Line 100">
            <a:extLst>
              <a:ext uri="{FF2B5EF4-FFF2-40B4-BE49-F238E27FC236}">
                <a16:creationId xmlns:a16="http://schemas.microsoft.com/office/drawing/2014/main" id="{ACA2EC0F-5B34-4E25-9EFD-A04D351E81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8250" y="2290763"/>
            <a:ext cx="1250950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613" name="Text Box 101">
            <a:extLst>
              <a:ext uri="{FF2B5EF4-FFF2-40B4-BE49-F238E27FC236}">
                <a16:creationId xmlns:a16="http://schemas.microsoft.com/office/drawing/2014/main" id="{23A8A2EE-4FA0-4100-9DEC-AFEECEF77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0176" y="1389064"/>
            <a:ext cx="887413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Permit</a:t>
            </a:r>
            <a:r>
              <a:rPr lang="en-US" altLang="en-US">
                <a:solidFill>
                  <a:srgbClr val="000000"/>
                </a:solidFill>
              </a:rPr>
              <a:t> 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Inbound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HTTP</a:t>
            </a:r>
          </a:p>
        </p:txBody>
      </p:sp>
      <p:pic>
        <p:nvPicPr>
          <p:cNvPr id="110614" name="Picture 112" descr="Network_Cloud_Standard">
            <a:extLst>
              <a:ext uri="{FF2B5EF4-FFF2-40B4-BE49-F238E27FC236}">
                <a16:creationId xmlns:a16="http://schemas.microsoft.com/office/drawing/2014/main" id="{985BBD26-2C66-4490-896C-C9E4CDBC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463800"/>
            <a:ext cx="1371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15" name="Rectangle 55">
            <a:extLst>
              <a:ext uri="{FF2B5EF4-FFF2-40B4-BE49-F238E27FC236}">
                <a16:creationId xmlns:a16="http://schemas.microsoft.com/office/drawing/2014/main" id="{C75648C6-2C04-4D2D-974C-54923A076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738" y="2644776"/>
            <a:ext cx="8826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Internet</a:t>
            </a:r>
          </a:p>
        </p:txBody>
      </p:sp>
      <p:pic>
        <p:nvPicPr>
          <p:cNvPr id="110616" name="Picture 108" descr="Cisco_ASA5500">
            <a:extLst>
              <a:ext uri="{FF2B5EF4-FFF2-40B4-BE49-F238E27FC236}">
                <a16:creationId xmlns:a16="http://schemas.microsoft.com/office/drawing/2014/main" id="{D0BB758D-84D8-4222-BAE1-D6FBF767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938" y="2506663"/>
            <a:ext cx="520700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17" name="Picture 109" descr="Router">
            <a:extLst>
              <a:ext uri="{FF2B5EF4-FFF2-40B4-BE49-F238E27FC236}">
                <a16:creationId xmlns:a16="http://schemas.microsoft.com/office/drawing/2014/main" id="{432DFB0D-EE41-40FF-B575-C9EBD5C8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13" y="2624138"/>
            <a:ext cx="6858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18" name="Picture 110" descr="File-Application_Server">
            <a:extLst>
              <a:ext uri="{FF2B5EF4-FFF2-40B4-BE49-F238E27FC236}">
                <a16:creationId xmlns:a16="http://schemas.microsoft.com/office/drawing/2014/main" id="{39EE4A86-A9EF-458D-B9EE-4C7361E7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1563689"/>
            <a:ext cx="32067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19" name="Picture 111" descr="PC">
            <a:extLst>
              <a:ext uri="{FF2B5EF4-FFF2-40B4-BE49-F238E27FC236}">
                <a16:creationId xmlns:a16="http://schemas.microsoft.com/office/drawing/2014/main" id="{0E618400-9275-4838-BAF6-544858CDC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364" y="2479676"/>
            <a:ext cx="5476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E447C68-6151-4271-83F7-A0FE8776C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access-group Command</a:t>
            </a:r>
          </a:p>
        </p:txBody>
      </p:sp>
      <p:sp>
        <p:nvSpPr>
          <p:cNvPr id="111619" name="Rectangle 4">
            <a:extLst>
              <a:ext uri="{FF2B5EF4-FFF2-40B4-BE49-F238E27FC236}">
                <a16:creationId xmlns:a16="http://schemas.microsoft.com/office/drawing/2014/main" id="{E9975C96-378E-4406-B720-73848BC70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707" y="2544764"/>
            <a:ext cx="10111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192.168.1.0</a:t>
            </a:r>
          </a:p>
        </p:txBody>
      </p:sp>
      <p:sp>
        <p:nvSpPr>
          <p:cNvPr id="111620" name="Rectangle 5">
            <a:extLst>
              <a:ext uri="{FF2B5EF4-FFF2-40B4-BE49-F238E27FC236}">
                <a16:creationId xmlns:a16="http://schemas.microsoft.com/office/drawing/2014/main" id="{A26DD252-60D9-4A6E-826D-E710856B0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141" y="2828926"/>
            <a:ext cx="75223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10.0.1.0</a:t>
            </a:r>
          </a:p>
        </p:txBody>
      </p:sp>
      <p:sp>
        <p:nvSpPr>
          <p:cNvPr id="111621" name="Rectangle 6">
            <a:extLst>
              <a:ext uri="{FF2B5EF4-FFF2-40B4-BE49-F238E27FC236}">
                <a16:creationId xmlns:a16="http://schemas.microsoft.com/office/drawing/2014/main" id="{161CB6AD-418E-495C-9358-F44B5E391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211" y="1576388"/>
            <a:ext cx="102740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Public Web </a:t>
            </a:r>
          </a:p>
          <a:p>
            <a:pPr algn="ctr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Server</a:t>
            </a:r>
          </a:p>
        </p:txBody>
      </p:sp>
      <p:sp>
        <p:nvSpPr>
          <p:cNvPr id="111622" name="Line 8">
            <a:extLst>
              <a:ext uri="{FF2B5EF4-FFF2-40B4-BE49-F238E27FC236}">
                <a16:creationId xmlns:a16="http://schemas.microsoft.com/office/drawing/2014/main" id="{D568618D-1A43-4911-ADDB-E51D2FB474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290" y="2806701"/>
            <a:ext cx="4464561" cy="95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623" name="Line 9">
            <a:extLst>
              <a:ext uri="{FF2B5EF4-FFF2-40B4-BE49-F238E27FC236}">
                <a16:creationId xmlns:a16="http://schemas.microsoft.com/office/drawing/2014/main" id="{8BE719D6-DDED-4822-8166-13E34E594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5045" y="1754188"/>
            <a:ext cx="3256" cy="107315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624" name="Text Box 94">
            <a:extLst>
              <a:ext uri="{FF2B5EF4-FFF2-40B4-BE49-F238E27FC236}">
                <a16:creationId xmlns:a16="http://schemas.microsoft.com/office/drawing/2014/main" id="{FF9A1683-7096-4B84-92E8-409626144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127" y="1220788"/>
            <a:ext cx="65779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DMZ</a:t>
            </a:r>
          </a:p>
        </p:txBody>
      </p:sp>
      <p:sp>
        <p:nvSpPr>
          <p:cNvPr id="111625" name="Text Box 95">
            <a:extLst>
              <a:ext uri="{FF2B5EF4-FFF2-40B4-BE49-F238E27FC236}">
                <a16:creationId xmlns:a16="http://schemas.microsoft.com/office/drawing/2014/main" id="{7C3617C2-A44E-4BC6-AD90-474E324E0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695" y="2097088"/>
            <a:ext cx="77503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Inside</a:t>
            </a:r>
          </a:p>
        </p:txBody>
      </p:sp>
      <p:sp>
        <p:nvSpPr>
          <p:cNvPr id="111626" name="Text Box 96">
            <a:extLst>
              <a:ext uri="{FF2B5EF4-FFF2-40B4-BE49-F238E27FC236}">
                <a16:creationId xmlns:a16="http://schemas.microsoft.com/office/drawing/2014/main" id="{BC28187F-BFC9-47AA-A564-D8146838C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936" y="3024188"/>
            <a:ext cx="957389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Outside</a:t>
            </a:r>
          </a:p>
        </p:txBody>
      </p:sp>
      <p:sp>
        <p:nvSpPr>
          <p:cNvPr id="111627" name="Rectangle 97">
            <a:extLst>
              <a:ext uri="{FF2B5EF4-FFF2-40B4-BE49-F238E27FC236}">
                <a16:creationId xmlns:a16="http://schemas.microsoft.com/office/drawing/2014/main" id="{936815BD-0C04-446A-8F7F-16C41BFAF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930" y="2851151"/>
            <a:ext cx="283309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.2</a:t>
            </a:r>
          </a:p>
        </p:txBody>
      </p:sp>
      <p:sp>
        <p:nvSpPr>
          <p:cNvPr id="111628" name="Rectangle 98">
            <a:extLst>
              <a:ext uri="{FF2B5EF4-FFF2-40B4-BE49-F238E27FC236}">
                <a16:creationId xmlns:a16="http://schemas.microsoft.com/office/drawing/2014/main" id="{A731C626-FD22-4A3C-8636-E047CEFF6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292" y="2838451"/>
            <a:ext cx="283309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.1</a:t>
            </a:r>
          </a:p>
        </p:txBody>
      </p:sp>
      <p:sp>
        <p:nvSpPr>
          <p:cNvPr id="111629" name="Line 101">
            <a:extLst>
              <a:ext uri="{FF2B5EF4-FFF2-40B4-BE49-F238E27FC236}">
                <a16:creationId xmlns:a16="http://schemas.microsoft.com/office/drawing/2014/main" id="{7D7F360E-E973-4594-93A9-FB2538EB0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046" y="2076450"/>
            <a:ext cx="989954" cy="5588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630" name="Rectangle 103">
            <a:extLst>
              <a:ext uri="{FF2B5EF4-FFF2-40B4-BE49-F238E27FC236}">
                <a16:creationId xmlns:a16="http://schemas.microsoft.com/office/drawing/2014/main" id="{E066B53A-C4F9-4E50-8839-4F4A01213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4825533"/>
            <a:ext cx="7454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</a:pPr>
            <a:r>
              <a:rPr lang="en-US" altLang="en-US">
                <a:solidFill>
                  <a:srgbClr val="000000"/>
                </a:solidFill>
              </a:rPr>
              <a:t>Applies an ACL to an interface</a:t>
            </a:r>
          </a:p>
        </p:txBody>
      </p:sp>
      <p:sp>
        <p:nvSpPr>
          <p:cNvPr id="111631" name="Text Box 104">
            <a:extLst>
              <a:ext uri="{FF2B5EF4-FFF2-40B4-BE49-F238E27FC236}">
                <a16:creationId xmlns:a16="http://schemas.microsoft.com/office/drawing/2014/main" id="{B34FB44F-FC5E-49DE-8AE7-A3A7F3E86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0" y="5331946"/>
            <a:ext cx="7467600" cy="6842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bIns="0"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asa1(config)#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access-group </a:t>
            </a:r>
            <a:r>
              <a:rPr lang="en-US" altLang="en-US" sz="200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ACLOUT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in interface outside</a:t>
            </a:r>
          </a:p>
        </p:txBody>
      </p:sp>
      <p:sp>
        <p:nvSpPr>
          <p:cNvPr id="111632" name="Text Box 105">
            <a:extLst>
              <a:ext uri="{FF2B5EF4-FFF2-40B4-BE49-F238E27FC236}">
                <a16:creationId xmlns:a16="http://schemas.microsoft.com/office/drawing/2014/main" id="{C112BA20-F600-4F58-ACC1-B5827D640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247" y="1195389"/>
            <a:ext cx="166077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Apply ACL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to interface</a:t>
            </a:r>
          </a:p>
        </p:txBody>
      </p:sp>
      <p:sp>
        <p:nvSpPr>
          <p:cNvPr id="111633" name="Rectangle 106">
            <a:extLst>
              <a:ext uri="{FF2B5EF4-FFF2-40B4-BE49-F238E27FC236}">
                <a16:creationId xmlns:a16="http://schemas.microsoft.com/office/drawing/2014/main" id="{738A766A-4852-4606-B6DD-56A3EA2FB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656013"/>
            <a:ext cx="6781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41275" rIns="82550" bIns="4127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ciscoasa(config)#</a:t>
            </a:r>
          </a:p>
        </p:txBody>
      </p:sp>
      <p:sp>
        <p:nvSpPr>
          <p:cNvPr id="111634" name="Rectangle 107">
            <a:extLst>
              <a:ext uri="{FF2B5EF4-FFF2-40B4-BE49-F238E27FC236}">
                <a16:creationId xmlns:a16="http://schemas.microsoft.com/office/drawing/2014/main" id="{8B02BC00-D6B5-4A3A-9EC6-BB23FC9E0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4000500"/>
            <a:ext cx="7462838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82550" tIns="41275" rIns="82550" bIns="41275" anchor="ctr"/>
          <a:lstStyle>
            <a:lvl1pPr marL="230188" indent="-2301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access-group </a:t>
            </a:r>
            <a:r>
              <a:rPr lang="en-US" altLang="en-US" sz="2000" i="1">
                <a:solidFill>
                  <a:srgbClr val="000000"/>
                </a:solidFill>
                <a:latin typeface="Courier New" panose="02070309020205020404" pitchFamily="49" charset="0"/>
              </a:rPr>
              <a:t>access-list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{in | out} interface </a:t>
            </a:r>
            <a:r>
              <a:rPr lang="en-US" altLang="en-US" sz="2000" i="1">
                <a:solidFill>
                  <a:srgbClr val="000000"/>
                </a:solidFill>
                <a:latin typeface="Courier New" panose="02070309020205020404" pitchFamily="49" charset="0"/>
              </a:rPr>
              <a:t>interface_name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[per-user-override]</a:t>
            </a:r>
          </a:p>
        </p:txBody>
      </p:sp>
      <p:pic>
        <p:nvPicPr>
          <p:cNvPr id="111635" name="Picture 112" descr="File-Application_Server">
            <a:extLst>
              <a:ext uri="{FF2B5EF4-FFF2-40B4-BE49-F238E27FC236}">
                <a16:creationId xmlns:a16="http://schemas.microsoft.com/office/drawing/2014/main" id="{19BA73AD-2330-41D7-9928-E029EEF0B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52" y="1565275"/>
            <a:ext cx="328899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36" name="Picture 113" descr="PC">
            <a:extLst>
              <a:ext uri="{FF2B5EF4-FFF2-40B4-BE49-F238E27FC236}">
                <a16:creationId xmlns:a16="http://schemas.microsoft.com/office/drawing/2014/main" id="{435F4560-D5C8-428C-8FDF-86C0217DC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79" y="2519364"/>
            <a:ext cx="561734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37" name="Picture 109" descr="Network_Cloud_Standard">
            <a:extLst>
              <a:ext uri="{FF2B5EF4-FFF2-40B4-BE49-F238E27FC236}">
                <a16:creationId xmlns:a16="http://schemas.microsoft.com/office/drawing/2014/main" id="{B781800F-46D0-493E-9E43-AC69B605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87" y="2451100"/>
            <a:ext cx="1406776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38" name="Picture 111" descr="Router">
            <a:extLst>
              <a:ext uri="{FF2B5EF4-FFF2-40B4-BE49-F238E27FC236}">
                <a16:creationId xmlns:a16="http://schemas.microsoft.com/office/drawing/2014/main" id="{85CE312B-0B8B-4EC5-9BC3-8941F3A2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612" y="2566988"/>
            <a:ext cx="703388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39" name="Rectangle 56">
            <a:extLst>
              <a:ext uri="{FF2B5EF4-FFF2-40B4-BE49-F238E27FC236}">
                <a16:creationId xmlns:a16="http://schemas.microsoft.com/office/drawing/2014/main" id="{A14F7690-F1AB-4EE3-88AC-9DD0B10E7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976" y="2632076"/>
            <a:ext cx="9052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74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746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Internet</a:t>
            </a:r>
          </a:p>
        </p:txBody>
      </p:sp>
      <p:pic>
        <p:nvPicPr>
          <p:cNvPr id="111640" name="Picture 110" descr="Cisco_ASA5500">
            <a:extLst>
              <a:ext uri="{FF2B5EF4-FFF2-40B4-BE49-F238E27FC236}">
                <a16:creationId xmlns:a16="http://schemas.microsoft.com/office/drawing/2014/main" id="{4867D01B-ACFF-416E-96AC-C2ACA408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59" y="2457451"/>
            <a:ext cx="534054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9531407-10A8-4C6E-85B3-715A7763C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Object, Object-group &amp; ACL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06C8C6-A17E-4A58-BBDA-F528F632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867" y="3582019"/>
            <a:ext cx="5748749" cy="24236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547DEE-4470-429D-A184-55FD63BBDD71}"/>
              </a:ext>
            </a:extLst>
          </p:cNvPr>
          <p:cNvSpPr/>
          <p:nvPr/>
        </p:nvSpPr>
        <p:spPr>
          <a:xfrm>
            <a:off x="306083" y="1266291"/>
            <a:ext cx="53642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object network </a:t>
            </a:r>
            <a:r>
              <a:rPr lang="en-US" sz="1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HQ_NET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subnet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192.168.10.0 255.255.255.128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object network </a:t>
            </a:r>
            <a:r>
              <a:rPr lang="en-US" sz="140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HQ_SERVER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192.168.20.10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object-group network </a:t>
            </a:r>
            <a:r>
              <a:rPr lang="en-US" sz="140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HQ_NETWORK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 network-object </a:t>
            </a:r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HQ_NET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network-object </a:t>
            </a:r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HQ_SERVER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network-object </a:t>
            </a:r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192.168.3.1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access-list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HTTP_TO_HQ permit tcp any object-group </a:t>
            </a:r>
            <a:r>
              <a:rPr lang="en-US" sz="140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HQ_NETWORK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eq 80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3DB5E-8D62-42A6-978E-ABD4DC27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4" y="959547"/>
            <a:ext cx="6155662" cy="2469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1AEA6-6E83-498D-B008-D1E10ED82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61" y="4458894"/>
            <a:ext cx="5707875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986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9531407-10A8-4C6E-85B3-715A7763C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Object &amp; NAT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547DEE-4470-429D-A184-55FD63BBDD71}"/>
              </a:ext>
            </a:extLst>
          </p:cNvPr>
          <p:cNvSpPr/>
          <p:nvPr/>
        </p:nvSpPr>
        <p:spPr>
          <a:xfrm>
            <a:off x="255269" y="1744873"/>
            <a:ext cx="5707380" cy="923330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object network WEB_SERVER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10.2.2.33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(inside,outside)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73.8.2.33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E7B70-680F-4D8D-BC2A-84F5A409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683" y="1587615"/>
            <a:ext cx="5167836" cy="12378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7AB637-D429-4252-AF8B-F85FCD0FD693}"/>
              </a:ext>
            </a:extLst>
          </p:cNvPr>
          <p:cNvSpPr/>
          <p:nvPr/>
        </p:nvSpPr>
        <p:spPr>
          <a:xfrm>
            <a:off x="255269" y="4026747"/>
            <a:ext cx="5707380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object network INSIDE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subnet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10.6.6.0 255.255.255.0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nat (inside,outside)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1F066-B077-428C-A425-73628AC40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83" y="3636211"/>
            <a:ext cx="5311140" cy="17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8528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Cisco ASA 5520 Adaptive Security Appliance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FEFD15C-EBA3-466F-A506-28ADDA9B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1455738"/>
            <a:ext cx="35115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E6C5CA13-0831-48A0-9E63-765EDD7D3302}"/>
              </a:ext>
            </a:extLst>
          </p:cNvPr>
          <p:cNvSpPr txBox="1">
            <a:spLocks noChangeArrowheads="1"/>
          </p:cNvSpPr>
          <p:nvPr/>
        </p:nvSpPr>
        <p:spPr>
          <a:xfrm>
            <a:off x="368300" y="639233"/>
            <a:ext cx="11455400" cy="5579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25000"/>
              </a:spcBef>
            </a:pPr>
            <a:r>
              <a:rPr lang="en-US" altLang="en-US"/>
              <a:t>Delivers advanced security services, including high-performance VPN services, for medium-sized enterprise networks</a:t>
            </a:r>
          </a:p>
          <a:p>
            <a:pPr lvl="1">
              <a:spcBef>
                <a:spcPct val="25000"/>
              </a:spcBef>
            </a:pPr>
            <a:r>
              <a:rPr lang="en-US" altLang="en-US"/>
              <a:t>Provides up to 280,000 concurrent connections</a:t>
            </a:r>
          </a:p>
          <a:p>
            <a:pPr lvl="1">
              <a:spcBef>
                <a:spcPct val="25000"/>
              </a:spcBef>
            </a:pPr>
            <a:r>
              <a:rPr lang="en-US" altLang="en-US"/>
              <a:t>Provides up to 450-Mbps firewall throughput</a:t>
            </a:r>
          </a:p>
          <a:p>
            <a:pPr lvl="1">
              <a:spcBef>
                <a:spcPct val="25000"/>
              </a:spcBef>
            </a:pPr>
            <a:r>
              <a:rPr lang="en-US" altLang="en-US"/>
              <a:t>Provides Interface support</a:t>
            </a:r>
          </a:p>
          <a:p>
            <a:pPr lvl="2">
              <a:spcBef>
                <a:spcPct val="25000"/>
              </a:spcBef>
            </a:pPr>
            <a:r>
              <a:rPr lang="en-US" altLang="en-US" sz="1800">
                <a:solidFill>
                  <a:srgbClr val="C00000"/>
                </a:solidFill>
              </a:rPr>
              <a:t>4 10/100/1000 Gigabit Ethernet interfaces</a:t>
            </a:r>
          </a:p>
          <a:p>
            <a:pPr lvl="2">
              <a:spcBef>
                <a:spcPct val="25000"/>
              </a:spcBef>
            </a:pPr>
            <a:r>
              <a:rPr lang="en-US" altLang="en-US" sz="1800">
                <a:solidFill>
                  <a:srgbClr val="C00000"/>
                </a:solidFill>
              </a:rPr>
              <a:t>1 10/100 Fast Ethernet  interface</a:t>
            </a:r>
          </a:p>
          <a:p>
            <a:pPr lvl="2">
              <a:spcBef>
                <a:spcPct val="25000"/>
              </a:spcBef>
            </a:pPr>
            <a:r>
              <a:rPr lang="en-US" altLang="en-US" sz="1800">
                <a:solidFill>
                  <a:srgbClr val="C00000"/>
                </a:solidFill>
              </a:rPr>
              <a:t>Up to 100 VLANs</a:t>
            </a:r>
          </a:p>
          <a:p>
            <a:pPr lvl="2">
              <a:spcBef>
                <a:spcPct val="25000"/>
              </a:spcBef>
            </a:pPr>
            <a:r>
              <a:rPr lang="en-US" altLang="en-US" sz="1800">
                <a:solidFill>
                  <a:srgbClr val="C00000"/>
                </a:solidFill>
              </a:rPr>
              <a:t>Up to 20 contexts</a:t>
            </a:r>
          </a:p>
          <a:p>
            <a:pPr lvl="1">
              <a:spcBef>
                <a:spcPct val="25000"/>
              </a:spcBef>
            </a:pPr>
            <a:r>
              <a:rPr lang="en-US" altLang="en-US"/>
              <a:t>Supports failover</a:t>
            </a:r>
          </a:p>
          <a:p>
            <a:pPr lvl="2">
              <a:spcBef>
                <a:spcPct val="25000"/>
              </a:spcBef>
            </a:pPr>
            <a:r>
              <a:rPr lang="en-US" altLang="en-US" sz="1800">
                <a:solidFill>
                  <a:srgbClr val="C00000"/>
                </a:solidFill>
              </a:rPr>
              <a:t>Active/standby</a:t>
            </a:r>
          </a:p>
          <a:p>
            <a:pPr lvl="2">
              <a:spcBef>
                <a:spcPct val="25000"/>
              </a:spcBef>
            </a:pPr>
            <a:r>
              <a:rPr lang="en-US" altLang="en-US" sz="1800">
                <a:solidFill>
                  <a:srgbClr val="C00000"/>
                </a:solidFill>
              </a:rPr>
              <a:t>Active/active</a:t>
            </a:r>
          </a:p>
          <a:p>
            <a:pPr lvl="1">
              <a:spcBef>
                <a:spcPct val="25000"/>
              </a:spcBef>
            </a:pPr>
            <a:r>
              <a:rPr lang="en-US" altLang="en-US"/>
              <a:t>Supports VPNs</a:t>
            </a:r>
          </a:p>
          <a:p>
            <a:pPr lvl="2">
              <a:spcBef>
                <a:spcPct val="25000"/>
              </a:spcBef>
            </a:pPr>
            <a:r>
              <a:rPr lang="en-US" altLang="en-US" sz="1800">
                <a:solidFill>
                  <a:srgbClr val="C00000"/>
                </a:solidFill>
              </a:rPr>
              <a:t>Site to site (750 peers)</a:t>
            </a:r>
          </a:p>
          <a:p>
            <a:pPr lvl="2">
              <a:spcBef>
                <a:spcPct val="25000"/>
              </a:spcBef>
            </a:pPr>
            <a:r>
              <a:rPr lang="en-US" altLang="en-US" sz="1800">
                <a:solidFill>
                  <a:srgbClr val="C00000"/>
                </a:solidFill>
              </a:rPr>
              <a:t>Remote access</a:t>
            </a:r>
          </a:p>
          <a:p>
            <a:pPr lvl="2">
              <a:spcBef>
                <a:spcPct val="25000"/>
              </a:spcBef>
            </a:pPr>
            <a:r>
              <a:rPr lang="en-US" altLang="en-US" sz="1800">
                <a:solidFill>
                  <a:srgbClr val="C00000"/>
                </a:solidFill>
              </a:rPr>
              <a:t>WebVPN</a:t>
            </a:r>
          </a:p>
          <a:p>
            <a:pPr lvl="1">
              <a:spcBef>
                <a:spcPct val="25000"/>
              </a:spcBef>
            </a:pPr>
            <a:r>
              <a:rPr lang="en-US" altLang="en-US"/>
              <a:t>Supports optional SSMs (Cisco ASA AIP SSM, Cisco ASA CSC SSM, and four-port Gigabit Ethernet SSM)</a:t>
            </a:r>
          </a:p>
        </p:txBody>
      </p:sp>
    </p:spTree>
    <p:extLst>
      <p:ext uri="{BB962C8B-B14F-4D97-AF65-F5344CB8AC3E}">
        <p14:creationId xmlns:p14="http://schemas.microsoft.com/office/powerpoint/2010/main" val="377357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12">
            <a:extLst>
              <a:ext uri="{FF2B5EF4-FFF2-40B4-BE49-F238E27FC236}">
                <a16:creationId xmlns:a16="http://schemas.microsoft.com/office/drawing/2014/main" id="{51AA8C61-CE6B-42CE-AABD-536A15C001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Static NAT: (One to One)</a:t>
            </a:r>
          </a:p>
        </p:txBody>
      </p:sp>
      <p:sp>
        <p:nvSpPr>
          <p:cNvPr id="108547" name="Rectangle 113">
            <a:extLst>
              <a:ext uri="{FF2B5EF4-FFF2-40B4-BE49-F238E27FC236}">
                <a16:creationId xmlns:a16="http://schemas.microsoft.com/office/drawing/2014/main" id="{F24C6DC0-2554-41A0-B833-558B96F68A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3797" y="1171017"/>
            <a:ext cx="4541968" cy="20114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400"/>
              <a:t>1. Create object group.</a:t>
            </a:r>
          </a:p>
          <a:p>
            <a:pPr marL="0" indent="0">
              <a:buNone/>
            </a:pPr>
            <a:r>
              <a:rPr lang="en-US" altLang="en-US" sz="1400"/>
              <a:t>2. Define object IP address.</a:t>
            </a:r>
          </a:p>
          <a:p>
            <a:pPr marL="0" indent="0">
              <a:buNone/>
            </a:pPr>
            <a:r>
              <a:rPr lang="en-US" altLang="en-US" sz="1400"/>
              <a:t>3. Create NAT statement within object group.</a:t>
            </a:r>
          </a:p>
          <a:p>
            <a:pPr marL="0" indent="0">
              <a:buNone/>
            </a:pPr>
            <a:r>
              <a:rPr lang="en-US" altLang="en-US" sz="1400"/>
              <a:t>4. Create access-list</a:t>
            </a:r>
          </a:p>
          <a:p>
            <a:pPr marL="0" indent="0">
              <a:buNone/>
            </a:pPr>
            <a:r>
              <a:rPr lang="en-US" altLang="en-US" sz="1400"/>
              <a:t>5. Assign access-group to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DA31A-A76F-47EE-9E1B-7ABE26BEF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269"/>
          <a:stretch/>
        </p:blipFill>
        <p:spPr>
          <a:xfrm>
            <a:off x="5540189" y="679592"/>
            <a:ext cx="6194612" cy="399312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779FE2A-84EC-4FAA-919B-BB04D1283155}"/>
              </a:ext>
            </a:extLst>
          </p:cNvPr>
          <p:cNvSpPr/>
          <p:nvPr/>
        </p:nvSpPr>
        <p:spPr>
          <a:xfrm>
            <a:off x="343797" y="3673914"/>
            <a:ext cx="5707380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object network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WEB_SERVER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192.168.3.10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nat (DMZ,outside)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210.130.3.5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8AE5FE-7794-4B7B-96DE-2FE7B1FECEF6}"/>
              </a:ext>
            </a:extLst>
          </p:cNvPr>
          <p:cNvSpPr/>
          <p:nvPr/>
        </p:nvSpPr>
        <p:spPr>
          <a:xfrm>
            <a:off x="343797" y="5157623"/>
            <a:ext cx="9463591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access-list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OUTSIDE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extended permit tcp any host 210.130.3.5 eq 80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access-group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OUTSIDE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in interface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outside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12">
            <a:extLst>
              <a:ext uri="{FF2B5EF4-FFF2-40B4-BE49-F238E27FC236}">
                <a16:creationId xmlns:a16="http://schemas.microsoft.com/office/drawing/2014/main" id="{51AA8C61-CE6B-42CE-AABD-536A15C001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Dynamic NAT: (Many to One)</a:t>
            </a:r>
          </a:p>
        </p:txBody>
      </p:sp>
      <p:sp>
        <p:nvSpPr>
          <p:cNvPr id="108547" name="Rectangle 113">
            <a:extLst>
              <a:ext uri="{FF2B5EF4-FFF2-40B4-BE49-F238E27FC236}">
                <a16:creationId xmlns:a16="http://schemas.microsoft.com/office/drawing/2014/main" id="{F24C6DC0-2554-41A0-B833-558B96F68A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3797" y="1171017"/>
            <a:ext cx="4541968" cy="20114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400"/>
              <a:t>1. Create object group.</a:t>
            </a:r>
          </a:p>
          <a:p>
            <a:pPr marL="0" indent="0">
              <a:buNone/>
            </a:pPr>
            <a:r>
              <a:rPr lang="en-US" altLang="en-US" sz="1400"/>
              <a:t>2. Define object IP address.</a:t>
            </a:r>
          </a:p>
          <a:p>
            <a:pPr marL="0" indent="0">
              <a:buNone/>
            </a:pPr>
            <a:r>
              <a:rPr lang="en-US" altLang="en-US" sz="1400"/>
              <a:t>3. Create NAT statement within object group.</a:t>
            </a:r>
          </a:p>
          <a:p>
            <a:pPr marL="0" indent="0">
              <a:buNone/>
            </a:pPr>
            <a:r>
              <a:rPr lang="en-US" altLang="en-US" sz="1400"/>
              <a:t>4. Create access-list</a:t>
            </a:r>
          </a:p>
          <a:p>
            <a:pPr marL="0" indent="0">
              <a:buNone/>
            </a:pPr>
            <a:r>
              <a:rPr lang="en-US" altLang="en-US" sz="1400"/>
              <a:t>5. Assign access-group to interface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79FE2A-84EC-4FAA-919B-BB04D1283155}"/>
              </a:ext>
            </a:extLst>
          </p:cNvPr>
          <p:cNvSpPr/>
          <p:nvPr/>
        </p:nvSpPr>
        <p:spPr>
          <a:xfrm>
            <a:off x="343797" y="3673914"/>
            <a:ext cx="5707380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object network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INSIDE_LAN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subnet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192.168.2.0 255.255.255.0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nat (inside,outside)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8AE5FE-7794-4B7B-96DE-2FE7B1FECEF6}"/>
              </a:ext>
            </a:extLst>
          </p:cNvPr>
          <p:cNvSpPr/>
          <p:nvPr/>
        </p:nvSpPr>
        <p:spPr>
          <a:xfrm>
            <a:off x="343797" y="5157623"/>
            <a:ext cx="11265497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access-list standard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INSIDE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permit ip 192.168.2.0 0.0.0.255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access-group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INSIDE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in interface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9100F-A1E5-42F8-B20B-C21E72A3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985" y="965355"/>
            <a:ext cx="6603218" cy="22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6879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12">
            <a:extLst>
              <a:ext uri="{FF2B5EF4-FFF2-40B4-BE49-F238E27FC236}">
                <a16:creationId xmlns:a16="http://schemas.microsoft.com/office/drawing/2014/main" id="{51AA8C61-CE6B-42CE-AABD-536A15C001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30" y="12177"/>
            <a:ext cx="12192000" cy="646331"/>
          </a:xfrm>
        </p:spPr>
        <p:txBody>
          <a:bodyPr/>
          <a:lstStyle/>
          <a:p>
            <a:pPr>
              <a:defRPr/>
            </a:pPr>
            <a:r>
              <a:rPr lang="en-US"/>
              <a:t>Port Forwarding</a:t>
            </a:r>
          </a:p>
        </p:txBody>
      </p:sp>
      <p:sp>
        <p:nvSpPr>
          <p:cNvPr id="108547" name="Rectangle 113">
            <a:extLst>
              <a:ext uri="{FF2B5EF4-FFF2-40B4-BE49-F238E27FC236}">
                <a16:creationId xmlns:a16="http://schemas.microsoft.com/office/drawing/2014/main" id="{F24C6DC0-2554-41A0-B833-558B96F68A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3797" y="667268"/>
            <a:ext cx="4541968" cy="20114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400"/>
              <a:t>1. Create object group.</a:t>
            </a:r>
          </a:p>
          <a:p>
            <a:pPr marL="0" indent="0">
              <a:buNone/>
            </a:pPr>
            <a:r>
              <a:rPr lang="en-US" altLang="en-US" sz="1400"/>
              <a:t>2. Define object IP address.</a:t>
            </a:r>
          </a:p>
          <a:p>
            <a:pPr marL="0" indent="0">
              <a:buNone/>
            </a:pPr>
            <a:r>
              <a:rPr lang="en-US" altLang="en-US" sz="1400"/>
              <a:t>3. Create NAT statement within object group.</a:t>
            </a:r>
          </a:p>
          <a:p>
            <a:pPr marL="0" indent="0">
              <a:buNone/>
            </a:pPr>
            <a:r>
              <a:rPr lang="en-US" altLang="en-US" sz="1400"/>
              <a:t>4. Create access-list</a:t>
            </a:r>
          </a:p>
          <a:p>
            <a:pPr marL="0" indent="0">
              <a:buNone/>
            </a:pPr>
            <a:r>
              <a:rPr lang="en-US" altLang="en-US" sz="1400"/>
              <a:t>5. Assign access-group to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8AE5FE-7794-4B7B-96DE-2FE7B1FECEF6}"/>
              </a:ext>
            </a:extLst>
          </p:cNvPr>
          <p:cNvSpPr/>
          <p:nvPr/>
        </p:nvSpPr>
        <p:spPr>
          <a:xfrm>
            <a:off x="343797" y="5412878"/>
            <a:ext cx="11265497" cy="92333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access-list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OUTSIDE_IN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extended permit tcp any host 192.168.3.10 eq 80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access-list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OUTSIDE_IN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extended permit tcp any host 192.168.3.10 eq 21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access-group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OUTSIDE_IN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in interface outside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0BC9C4-A152-4C45-9A1F-80D2FB50D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440" y="699591"/>
            <a:ext cx="5088479" cy="36482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779FE2A-84EC-4FAA-919B-BB04D1283155}"/>
              </a:ext>
            </a:extLst>
          </p:cNvPr>
          <p:cNvSpPr/>
          <p:nvPr/>
        </p:nvSpPr>
        <p:spPr>
          <a:xfrm>
            <a:off x="343798" y="3091266"/>
            <a:ext cx="7715474" cy="203132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object group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_SERVER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host 192.168.3.10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nat (DMZ,outside) static </a:t>
            </a:r>
            <a:r>
              <a:rPr lang="en-US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210.130.3.4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service tcp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80 80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object group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FTP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_SERVER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host 192.168.3.11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nat (DMZ,outside) static </a:t>
            </a:r>
            <a:r>
              <a:rPr lang="en-US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210.130.3.4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service tcp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21 21</a:t>
            </a:r>
          </a:p>
        </p:txBody>
      </p:sp>
    </p:spTree>
    <p:extLst>
      <p:ext uri="{BB962C8B-B14F-4D97-AF65-F5344CB8AC3E}">
        <p14:creationId xmlns:p14="http://schemas.microsoft.com/office/powerpoint/2010/main" val="152406830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11FB9B7-B658-4258-BA8D-B8BCEE997D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Allow ICMP</a:t>
            </a:r>
          </a:p>
        </p:txBody>
      </p:sp>
      <p:sp>
        <p:nvSpPr>
          <p:cNvPr id="117764" name="Text Box 5">
            <a:extLst>
              <a:ext uri="{FF2B5EF4-FFF2-40B4-BE49-F238E27FC236}">
                <a16:creationId xmlns:a16="http://schemas.microsoft.com/office/drawing/2014/main" id="{5D90E48D-EDEF-4C60-89F3-0045A43A0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244" y="3958220"/>
            <a:ext cx="9138241" cy="1776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bIns="0"/>
          <a:lstStyle>
            <a:lvl1pPr marL="238125" indent="-238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access-list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OUTSIDE_IN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extended permit icmp any any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echo-reply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access-list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OUTSIDE_IN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extended permit icmp any any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unreachable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access-list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OUTSIDE_IN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extended permit icmp any any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time-exceeded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access-group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OUTSIDE_IN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in interface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</a:rPr>
              <a:t>outside</a:t>
            </a:r>
          </a:p>
        </p:txBody>
      </p:sp>
      <p:sp>
        <p:nvSpPr>
          <p:cNvPr id="117766" name="Rectangle 7">
            <a:extLst>
              <a:ext uri="{FF2B5EF4-FFF2-40B4-BE49-F238E27FC236}">
                <a16:creationId xmlns:a16="http://schemas.microsoft.com/office/drawing/2014/main" id="{FC920CA8-3D20-445E-A524-909BE2E7D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8245" y="2907296"/>
            <a:ext cx="9138240" cy="896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82550" tIns="41275" rIns="82550" bIns="41275"/>
          <a:lstStyle>
            <a:lvl1pPr marL="342900" indent="-342900" defTabSz="9159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9159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59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59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59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59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59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59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59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spcBef>
                <a:spcPct val="20000"/>
              </a:spcBef>
              <a:spcAft>
                <a:spcPct val="50000"/>
              </a:spcAft>
              <a:buClr>
                <a:srgbClr val="FF9933"/>
              </a:buClr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access-list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OUTSIDE_IN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extended permit icmp any any</a:t>
            </a:r>
          </a:p>
          <a:p>
            <a:pPr lvl="1" eaLnBrk="1" fontAlgn="base" hangingPunct="1">
              <a:spcBef>
                <a:spcPct val="20000"/>
              </a:spcBef>
              <a:spcAft>
                <a:spcPct val="50000"/>
              </a:spcAft>
              <a:buClr>
                <a:srgbClr val="FF9933"/>
              </a:buClr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access-group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OUTSIDE_IN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 interface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outside</a:t>
            </a:r>
          </a:p>
        </p:txBody>
      </p:sp>
      <p:sp>
        <p:nvSpPr>
          <p:cNvPr id="117767" name="Line 9">
            <a:extLst>
              <a:ext uri="{FF2B5EF4-FFF2-40B4-BE49-F238E27FC236}">
                <a16:creationId xmlns:a16="http://schemas.microsoft.com/office/drawing/2014/main" id="{4D68DAF2-A359-4EEC-B4EE-2EA700B9262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82418" y="1668464"/>
            <a:ext cx="1649413" cy="15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768" name="Line 10">
            <a:extLst>
              <a:ext uri="{FF2B5EF4-FFF2-40B4-BE49-F238E27FC236}">
                <a16:creationId xmlns:a16="http://schemas.microsoft.com/office/drawing/2014/main" id="{BCA916D7-274D-4F54-878E-942A78BEB5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9731" y="1703388"/>
            <a:ext cx="100647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769" name="Line 11">
            <a:extLst>
              <a:ext uri="{FF2B5EF4-FFF2-40B4-BE49-F238E27FC236}">
                <a16:creationId xmlns:a16="http://schemas.microsoft.com/office/drawing/2014/main" id="{79650132-8CD5-45B6-8875-5441536262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2618" y="1684338"/>
            <a:ext cx="19097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770" name="Rectangle 38">
            <a:extLst>
              <a:ext uri="{FF2B5EF4-FFF2-40B4-BE49-F238E27FC236}">
                <a16:creationId xmlns:a16="http://schemas.microsoft.com/office/drawing/2014/main" id="{781966BA-9EAD-4764-9EF7-BAFB8714A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8368" y="1462088"/>
            <a:ext cx="11604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Outside</a:t>
            </a:r>
            <a:endParaRPr lang="en-US" altLang="en-US" sz="1600">
              <a:solidFill>
                <a:srgbClr val="333399"/>
              </a:solidFill>
            </a:endParaRPr>
          </a:p>
        </p:txBody>
      </p:sp>
      <p:sp>
        <p:nvSpPr>
          <p:cNvPr id="117771" name="Rectangle 58">
            <a:extLst>
              <a:ext uri="{FF2B5EF4-FFF2-40B4-BE49-F238E27FC236}">
                <a16:creationId xmlns:a16="http://schemas.microsoft.com/office/drawing/2014/main" id="{45D09538-B6B3-4C23-9C2B-B7935DF80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1005" y="1427164"/>
            <a:ext cx="1160462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Inside</a:t>
            </a:r>
            <a:endParaRPr lang="en-US" altLang="en-US" sz="1600">
              <a:solidFill>
                <a:srgbClr val="333399"/>
              </a:solidFill>
            </a:endParaRPr>
          </a:p>
        </p:txBody>
      </p:sp>
      <p:sp>
        <p:nvSpPr>
          <p:cNvPr id="117772" name="Line 59">
            <a:extLst>
              <a:ext uri="{FF2B5EF4-FFF2-40B4-BE49-F238E27FC236}">
                <a16:creationId xmlns:a16="http://schemas.microsoft.com/office/drawing/2014/main" id="{F205A21A-2E5D-4F25-B058-88C0DD54AC4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41800" y="2363040"/>
            <a:ext cx="754062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773" name="Text Box 85">
            <a:extLst>
              <a:ext uri="{FF2B5EF4-FFF2-40B4-BE49-F238E27FC236}">
                <a16:creationId xmlns:a16="http://schemas.microsoft.com/office/drawing/2014/main" id="{B46377CC-5962-4627-B3BB-4E83625C4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904" y="2211612"/>
            <a:ext cx="4140356" cy="31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ICMP Echo, Unreachable, time-exceeded </a:t>
            </a:r>
          </a:p>
        </p:txBody>
      </p:sp>
      <p:pic>
        <p:nvPicPr>
          <p:cNvPr id="117777" name="Picture 91" descr="Cisco_ASA5500">
            <a:extLst>
              <a:ext uri="{FF2B5EF4-FFF2-40B4-BE49-F238E27FC236}">
                <a16:creationId xmlns:a16="http://schemas.microsoft.com/office/drawing/2014/main" id="{F6232DE4-BD39-4607-B280-BF224EF4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517" y="1327151"/>
            <a:ext cx="5207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78" name="Picture 94" descr="Router">
            <a:extLst>
              <a:ext uri="{FF2B5EF4-FFF2-40B4-BE49-F238E27FC236}">
                <a16:creationId xmlns:a16="http://schemas.microsoft.com/office/drawing/2014/main" id="{DFC93244-4ECC-434A-8B97-137804FD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067" y="1449388"/>
            <a:ext cx="6858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79" name="Picture 92" descr="Network_Cloud_Standard">
            <a:extLst>
              <a:ext uri="{FF2B5EF4-FFF2-40B4-BE49-F238E27FC236}">
                <a16:creationId xmlns:a16="http://schemas.microsoft.com/office/drawing/2014/main" id="{B95D8564-CB94-4EDD-92E3-7BFD61AC6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80" y="1365250"/>
            <a:ext cx="1371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80" name="Text Box 62">
            <a:extLst>
              <a:ext uri="{FF2B5EF4-FFF2-40B4-BE49-F238E27FC236}">
                <a16:creationId xmlns:a16="http://schemas.microsoft.com/office/drawing/2014/main" id="{D5352279-1908-4A0D-98D3-A6B694D46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1180" y="153035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>
                <a:solidFill>
                  <a:srgbClr val="000000"/>
                </a:solidFill>
              </a:rPr>
              <a:t>Internet</a:t>
            </a:r>
          </a:p>
        </p:txBody>
      </p:sp>
      <p:pic>
        <p:nvPicPr>
          <p:cNvPr id="117781" name="Picture 93" descr="PC">
            <a:extLst>
              <a:ext uri="{FF2B5EF4-FFF2-40B4-BE49-F238E27FC236}">
                <a16:creationId xmlns:a16="http://schemas.microsoft.com/office/drawing/2014/main" id="{995D3536-838B-4CE9-A80E-9048EDB1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718" y="1268413"/>
            <a:ext cx="6127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PHẦN 6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E45C4-238C-46A5-8C60-0A984B41E0A9}"/>
              </a:ext>
            </a:extLst>
          </p:cNvPr>
          <p:cNvSpPr txBox="1"/>
          <p:nvPr/>
        </p:nvSpPr>
        <p:spPr>
          <a:xfrm>
            <a:off x="0" y="2287369"/>
            <a:ext cx="732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</a:rPr>
              <a:t>ASDM Overview and </a:t>
            </a:r>
            <a:b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</a:rPr>
            </a:br>
            <a:r>
              <a:rPr lang="en-US" sz="3600" b="1" ker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</a:rPr>
              <a:t>Operating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39700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Line 2">
            <a:extLst>
              <a:ext uri="{FF2B5EF4-FFF2-40B4-BE49-F238E27FC236}">
                <a16:creationId xmlns:a16="http://schemas.microsoft.com/office/drawing/2014/main" id="{B10C2D78-531A-4AAE-8DAC-C0254BD8E8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8263" y="3173413"/>
            <a:ext cx="4718050" cy="17462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3" name="Rectangle 4">
            <a:extLst>
              <a:ext uri="{FF2B5EF4-FFF2-40B4-BE49-F238E27FC236}">
                <a16:creationId xmlns:a16="http://schemas.microsoft.com/office/drawing/2014/main" id="{B018B240-8B43-44D6-AB4D-8F2CF0C7F0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What Is ASDM?</a:t>
            </a:r>
          </a:p>
        </p:txBody>
      </p:sp>
      <p:sp>
        <p:nvSpPr>
          <p:cNvPr id="121860" name="Rectangle 5">
            <a:extLst>
              <a:ext uri="{FF2B5EF4-FFF2-40B4-BE49-F238E27FC236}">
                <a16:creationId xmlns:a16="http://schemas.microsoft.com/office/drawing/2014/main" id="{B4ECFE5C-B107-4B86-BE7B-375CFF7CAB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02030" y="914400"/>
            <a:ext cx="9601200" cy="3809999"/>
          </a:xfrm>
        </p:spPr>
        <p:txBody>
          <a:bodyPr/>
          <a:lstStyle/>
          <a:p>
            <a:pPr marL="0" indent="0">
              <a:lnSpc>
                <a:spcPct val="85000"/>
              </a:lnSpc>
              <a:buNone/>
            </a:pPr>
            <a:r>
              <a:rPr lang="en-US" altLang="en-US" sz="2000"/>
              <a:t>ASDM is a browser-based configuration tool designed to help configure and monitor your security appliance. </a:t>
            </a:r>
          </a:p>
        </p:txBody>
      </p:sp>
      <p:pic>
        <p:nvPicPr>
          <p:cNvPr id="121861" name="Picture 20" descr="Splash">
            <a:extLst>
              <a:ext uri="{FF2B5EF4-FFF2-40B4-BE49-F238E27FC236}">
                <a16:creationId xmlns:a16="http://schemas.microsoft.com/office/drawing/2014/main" id="{7AF22F54-B514-4AC1-BBE9-AB09C13A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9" y="1406526"/>
            <a:ext cx="29813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2" name="Picture 21" descr="Login">
            <a:extLst>
              <a:ext uri="{FF2B5EF4-FFF2-40B4-BE49-F238E27FC236}">
                <a16:creationId xmlns:a16="http://schemas.microsoft.com/office/drawing/2014/main" id="{1E76C610-506E-42F5-A34E-1353F1DF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1" y="3349626"/>
            <a:ext cx="2106613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3" name="Picture 22" descr="Cisco_ASA5500">
            <a:extLst>
              <a:ext uri="{FF2B5EF4-FFF2-40B4-BE49-F238E27FC236}">
                <a16:creationId xmlns:a16="http://schemas.microsoft.com/office/drawing/2014/main" id="{ACF16A26-CAB5-41CE-9E98-F6EFC66D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8" y="2743201"/>
            <a:ext cx="576262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4" name="Picture 24" descr="Network_Cloud_Standard">
            <a:extLst>
              <a:ext uri="{FF2B5EF4-FFF2-40B4-BE49-F238E27FC236}">
                <a16:creationId xmlns:a16="http://schemas.microsoft.com/office/drawing/2014/main" id="{6E438898-AAB3-4195-93F9-E92B22FA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39989"/>
            <a:ext cx="2133600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5" name="Text Box 6">
            <a:extLst>
              <a:ext uri="{FF2B5EF4-FFF2-40B4-BE49-F238E27FC236}">
                <a16:creationId xmlns:a16="http://schemas.microsoft.com/office/drawing/2014/main" id="{F61BB312-5B66-4844-B67F-86AE921A5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3426" y="2946400"/>
            <a:ext cx="8286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927" tIns="32463" rIns="64927" bIns="32463">
            <a:spAutoFit/>
          </a:bodyPr>
          <a:lstStyle>
            <a:lvl1pPr defTabSz="812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2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2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2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2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28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28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28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28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Internet</a:t>
            </a:r>
          </a:p>
        </p:txBody>
      </p:sp>
      <p:sp>
        <p:nvSpPr>
          <p:cNvPr id="121866" name="AutoShape 18">
            <a:extLst>
              <a:ext uri="{FF2B5EF4-FFF2-40B4-BE49-F238E27FC236}">
                <a16:creationId xmlns:a16="http://schemas.microsoft.com/office/drawing/2014/main" id="{E0BD3489-DF66-4F10-832C-288099E5C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0" y="2679700"/>
            <a:ext cx="3238500" cy="279400"/>
          </a:xfrm>
          <a:prstGeom prst="leftArrow">
            <a:avLst>
              <a:gd name="adj1" fmla="val 38639"/>
              <a:gd name="adj2" fmla="val 171610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1867" name="AutoShape 23">
            <a:extLst>
              <a:ext uri="{FF2B5EF4-FFF2-40B4-BE49-F238E27FC236}">
                <a16:creationId xmlns:a16="http://schemas.microsoft.com/office/drawing/2014/main" id="{90206336-45B7-4A21-819B-E46AEA85CFF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610100" y="2003425"/>
            <a:ext cx="304800" cy="2971800"/>
          </a:xfrm>
          <a:prstGeom prst="can">
            <a:avLst>
              <a:gd name="adj" fmla="val 74705"/>
            </a:avLst>
          </a:prstGeom>
          <a:gradFill rotWithShape="1">
            <a:gsLst>
              <a:gs pos="0">
                <a:srgbClr val="4798AB"/>
              </a:gs>
              <a:gs pos="50000">
                <a:srgbClr val="ADD4DD"/>
              </a:gs>
              <a:gs pos="100000">
                <a:srgbClr val="4798AB"/>
              </a:gs>
            </a:gsLst>
            <a:lin ang="0" scaled="1"/>
          </a:gradFill>
          <a:ln w="19050">
            <a:solidFill>
              <a:schemeClr val="accent1"/>
            </a:solidFill>
            <a:round/>
            <a:headEnd/>
            <a:tailEnd/>
          </a:ln>
        </p:spPr>
        <p:txBody>
          <a:bodyPr rot="10800000" vert="eaVert" wrap="none" lIns="82124" tIns="41061" rIns="82124" bIns="41061" anchor="ctr"/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endParaRPr lang="sl-SI" altLang="en-US">
              <a:solidFill>
                <a:srgbClr val="000000"/>
              </a:solidFill>
            </a:endParaRPr>
          </a:p>
        </p:txBody>
      </p:sp>
      <p:sp>
        <p:nvSpPr>
          <p:cNvPr id="121868" name="Text Box 17">
            <a:extLst>
              <a:ext uri="{FF2B5EF4-FFF2-40B4-BE49-F238E27FC236}">
                <a16:creationId xmlns:a16="http://schemas.microsoft.com/office/drawing/2014/main" id="{B30AFEF9-296F-47A3-93A7-FCDFAC9A9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950" y="3321050"/>
            <a:ext cx="1943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600">
                <a:solidFill>
                  <a:srgbClr val="000000"/>
                </a:solidFill>
              </a:rPr>
              <a:t>SSL Secure Tunnel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02" descr="PC">
            <a:extLst>
              <a:ext uri="{FF2B5EF4-FFF2-40B4-BE49-F238E27FC236}">
                <a16:creationId xmlns:a16="http://schemas.microsoft.com/office/drawing/2014/main" id="{C0C2E2C8-EAC3-45FC-A46A-5E010529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400300"/>
            <a:ext cx="18288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2">
            <a:extLst>
              <a:ext uri="{FF2B5EF4-FFF2-40B4-BE49-F238E27FC236}">
                <a16:creationId xmlns:a16="http://schemas.microsoft.com/office/drawing/2014/main" id="{85359D6C-A191-44E8-B7A3-B9AC7ACDC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Supported Platforms</a:t>
            </a:r>
          </a:p>
        </p:txBody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DA03E02F-9151-46F8-8AA5-1864117E38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/>
              <a:t>Windows</a:t>
            </a:r>
          </a:p>
          <a:p>
            <a:pPr lvl="1"/>
            <a:r>
              <a:rPr lang="en-US" altLang="en-US"/>
              <a:t>Sun Solaris</a:t>
            </a:r>
          </a:p>
          <a:p>
            <a:pPr lvl="1"/>
            <a:r>
              <a:rPr lang="en-US" altLang="en-US"/>
              <a:t>Linux</a:t>
            </a:r>
          </a:p>
        </p:txBody>
      </p:sp>
      <p:grpSp>
        <p:nvGrpSpPr>
          <p:cNvPr id="125957" name="Group 122">
            <a:extLst>
              <a:ext uri="{FF2B5EF4-FFF2-40B4-BE49-F238E27FC236}">
                <a16:creationId xmlns:a16="http://schemas.microsoft.com/office/drawing/2014/main" id="{D570D0A6-C3C4-4CC7-B8A1-179429467FCF}"/>
              </a:ext>
            </a:extLst>
          </p:cNvPr>
          <p:cNvGrpSpPr>
            <a:grpSpLocks/>
          </p:cNvGrpSpPr>
          <p:nvPr/>
        </p:nvGrpSpPr>
        <p:grpSpPr bwMode="auto">
          <a:xfrm>
            <a:off x="7124700" y="3630614"/>
            <a:ext cx="939800" cy="941387"/>
            <a:chOff x="3528" y="2287"/>
            <a:chExt cx="592" cy="593"/>
          </a:xfrm>
        </p:grpSpPr>
        <p:pic>
          <p:nvPicPr>
            <p:cNvPr id="125969" name="Picture 40" descr="penguin">
              <a:extLst>
                <a:ext uri="{FF2B5EF4-FFF2-40B4-BE49-F238E27FC236}">
                  <a16:creationId xmlns:a16="http://schemas.microsoft.com/office/drawing/2014/main" id="{AF90F065-F347-4BBD-9AC7-171E6C702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" y="2287"/>
              <a:ext cx="518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70" name="Rectangle 105">
              <a:extLst>
                <a:ext uri="{FF2B5EF4-FFF2-40B4-BE49-F238E27FC236}">
                  <a16:creationId xmlns:a16="http://schemas.microsoft.com/office/drawing/2014/main" id="{836F2085-EF01-4829-9A4C-116385161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2304"/>
              <a:ext cx="576" cy="57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2124" tIns="41061" rIns="82124" bIns="4106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25958" name="Group 121">
            <a:extLst>
              <a:ext uri="{FF2B5EF4-FFF2-40B4-BE49-F238E27FC236}">
                <a16:creationId xmlns:a16="http://schemas.microsoft.com/office/drawing/2014/main" id="{1731CD5A-EF5C-424C-BFF4-742CB37D66B9}"/>
              </a:ext>
            </a:extLst>
          </p:cNvPr>
          <p:cNvGrpSpPr>
            <a:grpSpLocks/>
          </p:cNvGrpSpPr>
          <p:nvPr/>
        </p:nvGrpSpPr>
        <p:grpSpPr bwMode="auto">
          <a:xfrm>
            <a:off x="4838700" y="1600200"/>
            <a:ext cx="914400" cy="914400"/>
            <a:chOff x="2088" y="1008"/>
            <a:chExt cx="576" cy="576"/>
          </a:xfrm>
        </p:grpSpPr>
        <p:pic>
          <p:nvPicPr>
            <p:cNvPr id="125967" name="Picture 100" descr="L0277">
              <a:extLst>
                <a:ext uri="{FF2B5EF4-FFF2-40B4-BE49-F238E27FC236}">
                  <a16:creationId xmlns:a16="http://schemas.microsoft.com/office/drawing/2014/main" id="{56A910C3-AB86-40AD-A83A-3EC08D2622E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" y="1086"/>
              <a:ext cx="518" cy="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8" name="Rectangle 107">
              <a:extLst>
                <a:ext uri="{FF2B5EF4-FFF2-40B4-BE49-F238E27FC236}">
                  <a16:creationId xmlns:a16="http://schemas.microsoft.com/office/drawing/2014/main" id="{73381D37-06E3-4DBF-9542-A7412E6DB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008"/>
              <a:ext cx="576" cy="57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2124" tIns="41061" rIns="82124" bIns="4106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25959" name="Group 123">
            <a:extLst>
              <a:ext uri="{FF2B5EF4-FFF2-40B4-BE49-F238E27FC236}">
                <a16:creationId xmlns:a16="http://schemas.microsoft.com/office/drawing/2014/main" id="{CE3FCF4E-CBC3-4ED5-8DF8-9BB528AE5AC2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1028700"/>
            <a:ext cx="914400" cy="914400"/>
            <a:chOff x="3744" y="648"/>
            <a:chExt cx="576" cy="576"/>
          </a:xfrm>
        </p:grpSpPr>
        <p:pic>
          <p:nvPicPr>
            <p:cNvPr id="125965" name="Picture 76" descr="solarisdisc_solaris_small">
              <a:extLst>
                <a:ext uri="{FF2B5EF4-FFF2-40B4-BE49-F238E27FC236}">
                  <a16:creationId xmlns:a16="http://schemas.microsoft.com/office/drawing/2014/main" id="{D1697CCD-7927-46BB-A3AC-61A148399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4" y="747"/>
              <a:ext cx="478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6" name="Rectangle 112">
              <a:extLst>
                <a:ext uri="{FF2B5EF4-FFF2-40B4-BE49-F238E27FC236}">
                  <a16:creationId xmlns:a16="http://schemas.microsoft.com/office/drawing/2014/main" id="{4791DE3E-7219-4190-8B9D-669D21D86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648"/>
              <a:ext cx="576" cy="57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2124" tIns="41061" rIns="82124" bIns="4106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125960" name="Picture 114" descr="PC">
            <a:extLst>
              <a:ext uri="{FF2B5EF4-FFF2-40B4-BE49-F238E27FC236}">
                <a16:creationId xmlns:a16="http://schemas.microsoft.com/office/drawing/2014/main" id="{BA9E3028-379F-4C81-91B3-F8AE73EDB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470400"/>
            <a:ext cx="18288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61" name="Picture 115" descr="PC">
            <a:extLst>
              <a:ext uri="{FF2B5EF4-FFF2-40B4-BE49-F238E27FC236}">
                <a16:creationId xmlns:a16="http://schemas.microsoft.com/office/drawing/2014/main" id="{6AE4E87F-F5CA-4771-AB25-2270E287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1841500"/>
            <a:ext cx="18288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62" name="Freeform 117">
            <a:extLst>
              <a:ext uri="{FF2B5EF4-FFF2-40B4-BE49-F238E27FC236}">
                <a16:creationId xmlns:a16="http://schemas.microsoft.com/office/drawing/2014/main" id="{166FB93C-9A3D-471D-806F-E8DF18727524}"/>
              </a:ext>
            </a:extLst>
          </p:cNvPr>
          <p:cNvSpPr>
            <a:spLocks/>
          </p:cNvSpPr>
          <p:nvPr/>
        </p:nvSpPr>
        <p:spPr bwMode="auto">
          <a:xfrm>
            <a:off x="4838700" y="1600200"/>
            <a:ext cx="1257300" cy="1485900"/>
          </a:xfrm>
          <a:custGeom>
            <a:avLst/>
            <a:gdLst>
              <a:gd name="T0" fmla="*/ 0 w 792"/>
              <a:gd name="T1" fmla="*/ 2147483647 h 936"/>
              <a:gd name="T2" fmla="*/ 2147483647 w 792"/>
              <a:gd name="T3" fmla="*/ 2147483647 h 936"/>
              <a:gd name="T4" fmla="*/ 2147483647 w 792"/>
              <a:gd name="T5" fmla="*/ 0 h 936"/>
              <a:gd name="T6" fmla="*/ 2147483647 w 792"/>
              <a:gd name="T7" fmla="*/ 2147483647 h 936"/>
              <a:gd name="T8" fmla="*/ 0 w 792"/>
              <a:gd name="T9" fmla="*/ 2147483647 h 9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2"/>
              <a:gd name="T16" fmla="*/ 0 h 936"/>
              <a:gd name="T17" fmla="*/ 792 w 792"/>
              <a:gd name="T18" fmla="*/ 936 h 9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2" h="936">
                <a:moveTo>
                  <a:pt x="0" y="576"/>
                </a:moveTo>
                <a:lnTo>
                  <a:pt x="792" y="936"/>
                </a:lnTo>
                <a:lnTo>
                  <a:pt x="576" y="0"/>
                </a:lnTo>
                <a:lnTo>
                  <a:pt x="576" y="576"/>
                </a:lnTo>
                <a:lnTo>
                  <a:pt x="0" y="576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5963" name="Freeform 118">
            <a:extLst>
              <a:ext uri="{FF2B5EF4-FFF2-40B4-BE49-F238E27FC236}">
                <a16:creationId xmlns:a16="http://schemas.microsoft.com/office/drawing/2014/main" id="{5ACCEF3A-4EB3-4031-BD47-E4539DA3EDEF}"/>
              </a:ext>
            </a:extLst>
          </p:cNvPr>
          <p:cNvSpPr>
            <a:spLocks/>
          </p:cNvSpPr>
          <p:nvPr/>
        </p:nvSpPr>
        <p:spPr bwMode="auto">
          <a:xfrm>
            <a:off x="7126288" y="3657600"/>
            <a:ext cx="1257300" cy="1485900"/>
          </a:xfrm>
          <a:custGeom>
            <a:avLst/>
            <a:gdLst>
              <a:gd name="T0" fmla="*/ 0 w 792"/>
              <a:gd name="T1" fmla="*/ 2147483647 h 936"/>
              <a:gd name="T2" fmla="*/ 2147483647 w 792"/>
              <a:gd name="T3" fmla="*/ 2147483647 h 936"/>
              <a:gd name="T4" fmla="*/ 2147483647 w 792"/>
              <a:gd name="T5" fmla="*/ 0 h 936"/>
              <a:gd name="T6" fmla="*/ 2147483647 w 792"/>
              <a:gd name="T7" fmla="*/ 2147483647 h 936"/>
              <a:gd name="T8" fmla="*/ 0 w 792"/>
              <a:gd name="T9" fmla="*/ 2147483647 h 9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2"/>
              <a:gd name="T16" fmla="*/ 0 h 936"/>
              <a:gd name="T17" fmla="*/ 792 w 792"/>
              <a:gd name="T18" fmla="*/ 936 h 9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2" h="936">
                <a:moveTo>
                  <a:pt x="0" y="576"/>
                </a:moveTo>
                <a:lnTo>
                  <a:pt x="792" y="936"/>
                </a:lnTo>
                <a:lnTo>
                  <a:pt x="576" y="0"/>
                </a:lnTo>
                <a:lnTo>
                  <a:pt x="576" y="576"/>
                </a:lnTo>
                <a:lnTo>
                  <a:pt x="0" y="576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5964" name="Freeform 119">
            <a:extLst>
              <a:ext uri="{FF2B5EF4-FFF2-40B4-BE49-F238E27FC236}">
                <a16:creationId xmlns:a16="http://schemas.microsoft.com/office/drawing/2014/main" id="{B1BC4B4A-716C-4A57-85B0-228A37FF9A48}"/>
              </a:ext>
            </a:extLst>
          </p:cNvPr>
          <p:cNvSpPr>
            <a:spLocks/>
          </p:cNvSpPr>
          <p:nvPr/>
        </p:nvSpPr>
        <p:spPr bwMode="auto">
          <a:xfrm>
            <a:off x="7467600" y="1028700"/>
            <a:ext cx="1257300" cy="1485900"/>
          </a:xfrm>
          <a:custGeom>
            <a:avLst/>
            <a:gdLst>
              <a:gd name="T0" fmla="*/ 0 w 792"/>
              <a:gd name="T1" fmla="*/ 2147483647 h 936"/>
              <a:gd name="T2" fmla="*/ 2147483647 w 792"/>
              <a:gd name="T3" fmla="*/ 2147483647 h 936"/>
              <a:gd name="T4" fmla="*/ 2147483647 w 792"/>
              <a:gd name="T5" fmla="*/ 0 h 936"/>
              <a:gd name="T6" fmla="*/ 2147483647 w 792"/>
              <a:gd name="T7" fmla="*/ 2147483647 h 936"/>
              <a:gd name="T8" fmla="*/ 0 w 792"/>
              <a:gd name="T9" fmla="*/ 2147483647 h 9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2"/>
              <a:gd name="T16" fmla="*/ 0 h 936"/>
              <a:gd name="T17" fmla="*/ 792 w 792"/>
              <a:gd name="T18" fmla="*/ 936 h 9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2" h="936">
                <a:moveTo>
                  <a:pt x="0" y="576"/>
                </a:moveTo>
                <a:lnTo>
                  <a:pt x="792" y="936"/>
                </a:lnTo>
                <a:lnTo>
                  <a:pt x="576" y="0"/>
                </a:lnTo>
                <a:lnTo>
                  <a:pt x="576" y="576"/>
                </a:lnTo>
                <a:lnTo>
                  <a:pt x="0" y="576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78" name="Group 2">
            <a:extLst>
              <a:ext uri="{FF2B5EF4-FFF2-40B4-BE49-F238E27FC236}">
                <a16:creationId xmlns:a16="http://schemas.microsoft.com/office/drawing/2014/main" id="{AA91D3E5-5E12-46EE-B673-7107F54EA0C1}"/>
              </a:ext>
            </a:extLst>
          </p:cNvPr>
          <p:cNvGrpSpPr>
            <a:grpSpLocks/>
          </p:cNvGrpSpPr>
          <p:nvPr/>
        </p:nvGrpSpPr>
        <p:grpSpPr bwMode="auto">
          <a:xfrm>
            <a:off x="4319588" y="1527175"/>
            <a:ext cx="5022850" cy="4330700"/>
            <a:chOff x="1419" y="926"/>
            <a:chExt cx="3164" cy="3026"/>
          </a:xfrm>
        </p:grpSpPr>
        <p:pic>
          <p:nvPicPr>
            <p:cNvPr id="126988" name="Picture 3" descr="RunningASDM">
              <a:extLst>
                <a:ext uri="{FF2B5EF4-FFF2-40B4-BE49-F238E27FC236}">
                  <a16:creationId xmlns:a16="http://schemas.microsoft.com/office/drawing/2014/main" id="{D1186A16-6CA6-4A88-A281-FD5F4F377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" y="927"/>
              <a:ext cx="3161" cy="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989" name="Line 4">
              <a:extLst>
                <a:ext uri="{FF2B5EF4-FFF2-40B4-BE49-F238E27FC236}">
                  <a16:creationId xmlns:a16="http://schemas.microsoft.com/office/drawing/2014/main" id="{204E277A-C16C-46D3-B2D2-B784ADB06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9" y="933"/>
              <a:ext cx="9" cy="300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90" name="Line 5">
              <a:extLst>
                <a:ext uri="{FF2B5EF4-FFF2-40B4-BE49-F238E27FC236}">
                  <a16:creationId xmlns:a16="http://schemas.microsoft.com/office/drawing/2014/main" id="{D61DCF52-7D93-4501-A652-6A4993B0B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24" y="3937"/>
              <a:ext cx="3155" cy="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91" name="Line 6">
              <a:extLst>
                <a:ext uri="{FF2B5EF4-FFF2-40B4-BE49-F238E27FC236}">
                  <a16:creationId xmlns:a16="http://schemas.microsoft.com/office/drawing/2014/main" id="{E4A8E029-80AD-4CFF-BD2F-06C67E047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926"/>
              <a:ext cx="31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243" name="Rectangle 7">
            <a:extLst>
              <a:ext uri="{FF2B5EF4-FFF2-40B4-BE49-F238E27FC236}">
                <a16:creationId xmlns:a16="http://schemas.microsoft.com/office/drawing/2014/main" id="{B998C5DE-9EF8-4E03-B2B7-7434540F35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Running ASDM</a:t>
            </a:r>
          </a:p>
        </p:txBody>
      </p:sp>
      <p:sp>
        <p:nvSpPr>
          <p:cNvPr id="126980" name="Rectangle 8">
            <a:extLst>
              <a:ext uri="{FF2B5EF4-FFF2-40B4-BE49-F238E27FC236}">
                <a16:creationId xmlns:a16="http://schemas.microsoft.com/office/drawing/2014/main" id="{E819543E-0E55-49FA-8EC1-4C77C9EB1B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1600"/>
              <a:t>Run ASDM as a:</a:t>
            </a:r>
          </a:p>
          <a:p>
            <a:pPr lvl="1"/>
            <a:r>
              <a:rPr lang="en-US" altLang="en-US" sz="1600"/>
              <a:t> Local application</a:t>
            </a:r>
          </a:p>
          <a:p>
            <a:pPr lvl="1"/>
            <a:r>
              <a:rPr lang="en-US" altLang="en-US" sz="1600"/>
              <a:t> Java applet</a:t>
            </a:r>
          </a:p>
        </p:txBody>
      </p:sp>
      <p:grpSp>
        <p:nvGrpSpPr>
          <p:cNvPr id="126981" name="Group 9">
            <a:extLst>
              <a:ext uri="{FF2B5EF4-FFF2-40B4-BE49-F238E27FC236}">
                <a16:creationId xmlns:a16="http://schemas.microsoft.com/office/drawing/2014/main" id="{06A44481-FE5C-43C5-B86D-FDA66F92B131}"/>
              </a:ext>
            </a:extLst>
          </p:cNvPr>
          <p:cNvGrpSpPr>
            <a:grpSpLocks/>
          </p:cNvGrpSpPr>
          <p:nvPr/>
        </p:nvGrpSpPr>
        <p:grpSpPr bwMode="auto">
          <a:xfrm>
            <a:off x="3816350" y="4146551"/>
            <a:ext cx="1524000" cy="1425575"/>
            <a:chOff x="1444" y="2612"/>
            <a:chExt cx="960" cy="1125"/>
          </a:xfrm>
        </p:grpSpPr>
        <p:sp>
          <p:nvSpPr>
            <p:cNvPr id="126986" name="Line 10">
              <a:extLst>
                <a:ext uri="{FF2B5EF4-FFF2-40B4-BE49-F238E27FC236}">
                  <a16:creationId xmlns:a16="http://schemas.microsoft.com/office/drawing/2014/main" id="{0E6680DE-795B-4C3F-8CDF-2AF60467C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2" y="2612"/>
              <a:ext cx="8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87" name="Line 11">
              <a:extLst>
                <a:ext uri="{FF2B5EF4-FFF2-40B4-BE49-F238E27FC236}">
                  <a16:creationId xmlns:a16="http://schemas.microsoft.com/office/drawing/2014/main" id="{36D9D9A7-F64A-493C-A241-E12920804C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4" y="3736"/>
              <a:ext cx="58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6982" name="Line 12">
            <a:extLst>
              <a:ext uri="{FF2B5EF4-FFF2-40B4-BE49-F238E27FC236}">
                <a16:creationId xmlns:a16="http://schemas.microsoft.com/office/drawing/2014/main" id="{83A19EE2-35B5-4070-BF40-0BB1A6F2A9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1" y="4476751"/>
            <a:ext cx="11113" cy="109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983" name="Line 13">
            <a:extLst>
              <a:ext uri="{FF2B5EF4-FFF2-40B4-BE49-F238E27FC236}">
                <a16:creationId xmlns:a16="http://schemas.microsoft.com/office/drawing/2014/main" id="{1240BE05-517A-4B61-83BF-61124424C9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6625" y="4459288"/>
            <a:ext cx="3635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984" name="Rectangle 14">
            <a:extLst>
              <a:ext uri="{FF2B5EF4-FFF2-40B4-BE49-F238E27FC236}">
                <a16:creationId xmlns:a16="http://schemas.microsoft.com/office/drawing/2014/main" id="{59A06A6F-3ECB-4112-AB1F-E2BDEBDE0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1838" y="5357813"/>
            <a:ext cx="1046162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Pct val="100000"/>
            </a:pPr>
            <a:r>
              <a:rPr lang="en-US" altLang="en-US" sz="1600">
                <a:solidFill>
                  <a:srgbClr val="000000"/>
                </a:solidFill>
              </a:rPr>
              <a:t>Launch Startup Wizard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6985" name="Line 15">
            <a:extLst>
              <a:ext uri="{FF2B5EF4-FFF2-40B4-BE49-F238E27FC236}">
                <a16:creationId xmlns:a16="http://schemas.microsoft.com/office/drawing/2014/main" id="{CED2D65D-9AD1-4C3E-B940-4C8D2ACB92A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8810625" y="5643563"/>
            <a:ext cx="75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2209C1E-67D8-4E88-8213-2A5F390F83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ASDM Home Window</a:t>
            </a:r>
          </a:p>
        </p:txBody>
      </p:sp>
      <p:grpSp>
        <p:nvGrpSpPr>
          <p:cNvPr id="131075" name="Group 3">
            <a:extLst>
              <a:ext uri="{FF2B5EF4-FFF2-40B4-BE49-F238E27FC236}">
                <a16:creationId xmlns:a16="http://schemas.microsoft.com/office/drawing/2014/main" id="{2E31B4DA-C0B2-4FC7-B24F-5ED82827F193}"/>
              </a:ext>
            </a:extLst>
          </p:cNvPr>
          <p:cNvGrpSpPr>
            <a:grpSpLocks/>
          </p:cNvGrpSpPr>
          <p:nvPr/>
        </p:nvGrpSpPr>
        <p:grpSpPr bwMode="auto">
          <a:xfrm>
            <a:off x="1809750" y="1357314"/>
            <a:ext cx="8866188" cy="4541837"/>
            <a:chOff x="145" y="881"/>
            <a:chExt cx="5585" cy="2861"/>
          </a:xfrm>
        </p:grpSpPr>
        <p:pic>
          <p:nvPicPr>
            <p:cNvPr id="131076" name="Picture 4" descr="NewHome">
              <a:extLst>
                <a:ext uri="{FF2B5EF4-FFF2-40B4-BE49-F238E27FC236}">
                  <a16:creationId xmlns:a16="http://schemas.microsoft.com/office/drawing/2014/main" id="{6332DB25-2116-4BF3-9D7A-959E0190F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" y="881"/>
              <a:ext cx="4095" cy="2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77" name="Text Box 5">
              <a:extLst>
                <a:ext uri="{FF2B5EF4-FFF2-40B4-BE49-F238E27FC236}">
                  <a16:creationId xmlns:a16="http://schemas.microsoft.com/office/drawing/2014/main" id="{3D5A4219-8046-4232-88A1-B2CFE2D88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" y="1078"/>
              <a:ext cx="711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Main</a:t>
              </a:r>
              <a:r>
                <a:rPr lang="en-US" altLang="en-US" sz="1600">
                  <a:solidFill>
                    <a:srgbClr val="000000"/>
                  </a:solidFill>
                </a:rPr>
                <a:t> </a:t>
              </a:r>
              <a:r>
                <a:rPr lang="en-US" altLang="en-US" sz="1400">
                  <a:solidFill>
                    <a:srgbClr val="000000"/>
                  </a:solidFill>
                </a:rPr>
                <a:t>toolbar</a:t>
              </a:r>
            </a:p>
          </p:txBody>
        </p:sp>
        <p:sp>
          <p:nvSpPr>
            <p:cNvPr id="131078" name="Line 6">
              <a:extLst>
                <a:ext uri="{FF2B5EF4-FFF2-40B4-BE49-F238E27FC236}">
                  <a16:creationId xmlns:a16="http://schemas.microsoft.com/office/drawing/2014/main" id="{73E022A3-32AE-444F-ABCE-5345EC2B8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1199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79" name="Text Box 7">
              <a:extLst>
                <a:ext uri="{FF2B5EF4-FFF2-40B4-BE49-F238E27FC236}">
                  <a16:creationId xmlns:a16="http://schemas.microsoft.com/office/drawing/2014/main" id="{3EAE6735-4DC5-4FA1-8291-0DE173C57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" y="1443"/>
              <a:ext cx="656" cy="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Device</a:t>
              </a:r>
            </a:p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Information</a:t>
              </a:r>
            </a:p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 General</a:t>
              </a:r>
            </a:p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 License</a:t>
              </a:r>
            </a:p>
          </p:txBody>
        </p:sp>
        <p:sp>
          <p:nvSpPr>
            <p:cNvPr id="131080" name="Text Box 8">
              <a:extLst>
                <a:ext uri="{FF2B5EF4-FFF2-40B4-BE49-F238E27FC236}">
                  <a16:creationId xmlns:a16="http://schemas.microsoft.com/office/drawing/2014/main" id="{8F8C1879-236B-4509-9ED4-C55977D91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" y="2056"/>
              <a:ext cx="676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VPN</a:t>
              </a:r>
              <a:r>
                <a:rPr lang="en-US" altLang="en-US" sz="1600">
                  <a:solidFill>
                    <a:srgbClr val="000000"/>
                  </a:solidFill>
                </a:rPr>
                <a:t> </a:t>
              </a:r>
              <a:r>
                <a:rPr lang="en-US" altLang="en-US" sz="1400">
                  <a:solidFill>
                    <a:srgbClr val="000000"/>
                  </a:solidFill>
                </a:rPr>
                <a:t>Status</a:t>
              </a:r>
            </a:p>
          </p:txBody>
        </p:sp>
        <p:sp>
          <p:nvSpPr>
            <p:cNvPr id="131081" name="Text Box 9">
              <a:extLst>
                <a:ext uri="{FF2B5EF4-FFF2-40B4-BE49-F238E27FC236}">
                  <a16:creationId xmlns:a16="http://schemas.microsoft.com/office/drawing/2014/main" id="{12396333-FEF0-41CA-A203-1AAD1B689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" y="2609"/>
              <a:ext cx="632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System</a:t>
              </a:r>
            </a:p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Resources</a:t>
              </a:r>
            </a:p>
          </p:txBody>
        </p:sp>
        <p:sp>
          <p:nvSpPr>
            <p:cNvPr id="131082" name="Text Box 10">
              <a:extLst>
                <a:ext uri="{FF2B5EF4-FFF2-40B4-BE49-F238E27FC236}">
                  <a16:creationId xmlns:a16="http://schemas.microsoft.com/office/drawing/2014/main" id="{2BB4836B-21C5-4C2C-A511-0338A6625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9" y="1601"/>
              <a:ext cx="531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Interface</a:t>
              </a:r>
            </a:p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Status</a:t>
              </a:r>
            </a:p>
          </p:txBody>
        </p:sp>
        <p:sp>
          <p:nvSpPr>
            <p:cNvPr id="131083" name="Text Box 11">
              <a:extLst>
                <a:ext uri="{FF2B5EF4-FFF2-40B4-BE49-F238E27FC236}">
                  <a16:creationId xmlns:a16="http://schemas.microsoft.com/office/drawing/2014/main" id="{114085FE-14F5-4241-A16D-63E63C4A9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5" y="2537"/>
              <a:ext cx="413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Traffic</a:t>
              </a:r>
            </a:p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Status</a:t>
              </a:r>
            </a:p>
          </p:txBody>
        </p:sp>
        <p:sp>
          <p:nvSpPr>
            <p:cNvPr id="131084" name="Line 12">
              <a:extLst>
                <a:ext uri="{FF2B5EF4-FFF2-40B4-BE49-F238E27FC236}">
                  <a16:creationId xmlns:a16="http://schemas.microsoft.com/office/drawing/2014/main" id="{062B360B-663E-491B-B805-DF81AB319B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1730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85" name="Line 13">
              <a:extLst>
                <a:ext uri="{FF2B5EF4-FFF2-40B4-BE49-F238E27FC236}">
                  <a16:creationId xmlns:a16="http://schemas.microsoft.com/office/drawing/2014/main" id="{487DCDAA-2D92-4970-AC48-29D03FAA6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2170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86" name="Line 14">
              <a:extLst>
                <a:ext uri="{FF2B5EF4-FFF2-40B4-BE49-F238E27FC236}">
                  <a16:creationId xmlns:a16="http://schemas.microsoft.com/office/drawing/2014/main" id="{21C40558-A1F4-4DAE-B4A5-148F8FA260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2780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87" name="Line 15">
              <a:extLst>
                <a:ext uri="{FF2B5EF4-FFF2-40B4-BE49-F238E27FC236}">
                  <a16:creationId xmlns:a16="http://schemas.microsoft.com/office/drawing/2014/main" id="{69ADA1EB-40C7-478F-AC73-6987ED4F7D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7" y="1754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88" name="Line 16">
              <a:extLst>
                <a:ext uri="{FF2B5EF4-FFF2-40B4-BE49-F238E27FC236}">
                  <a16:creationId xmlns:a16="http://schemas.microsoft.com/office/drawing/2014/main" id="{15BFF122-B716-40E2-AD5B-F999270F06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7" y="2652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89" name="Text Box 17">
              <a:extLst>
                <a:ext uri="{FF2B5EF4-FFF2-40B4-BE49-F238E27FC236}">
                  <a16:creationId xmlns:a16="http://schemas.microsoft.com/office/drawing/2014/main" id="{2366F16D-E8BE-4E36-8BCC-F58939E93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" y="891"/>
              <a:ext cx="568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Menu</a:t>
              </a:r>
              <a:r>
                <a:rPr lang="en-US" altLang="en-US" sz="1600">
                  <a:solidFill>
                    <a:srgbClr val="000000"/>
                  </a:solidFill>
                </a:rPr>
                <a:t> </a:t>
              </a:r>
              <a:r>
                <a:rPr lang="en-US" altLang="en-US" sz="1400">
                  <a:solidFill>
                    <a:srgbClr val="000000"/>
                  </a:solidFill>
                </a:rPr>
                <a:t>bar</a:t>
              </a:r>
            </a:p>
          </p:txBody>
        </p:sp>
        <p:sp>
          <p:nvSpPr>
            <p:cNvPr id="131090" name="Line 18">
              <a:extLst>
                <a:ext uri="{FF2B5EF4-FFF2-40B4-BE49-F238E27FC236}">
                  <a16:creationId xmlns:a16="http://schemas.microsoft.com/office/drawing/2014/main" id="{47C62D25-DE63-4001-892C-F3F5AAAB24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2" y="1012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91" name="Rectangle 19">
              <a:extLst>
                <a:ext uri="{FF2B5EF4-FFF2-40B4-BE49-F238E27FC236}">
                  <a16:creationId xmlns:a16="http://schemas.microsoft.com/office/drawing/2014/main" id="{B5C71F5C-77C8-4357-A23C-03BB4435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401"/>
              <a:ext cx="787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>
              <a:spAutoFit/>
            </a:bodyPr>
            <a:lstStyle>
              <a:lvl1pPr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ja-JP" sz="14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Syslog</a:t>
              </a:r>
              <a:r>
                <a:rPr lang="en-US" altLang="ja-JP" sz="16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 </a:t>
              </a:r>
            </a:p>
            <a:p>
              <a:pPr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ja-JP" sz="14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Messages</a:t>
              </a:r>
            </a:p>
          </p:txBody>
        </p:sp>
        <p:sp>
          <p:nvSpPr>
            <p:cNvPr id="131092" name="Line 20">
              <a:extLst>
                <a:ext uri="{FF2B5EF4-FFF2-40B4-BE49-F238E27FC236}">
                  <a16:creationId xmlns:a16="http://schemas.microsoft.com/office/drawing/2014/main" id="{7F373F22-342C-4BB1-B9F6-90BA8DC48E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1" y="3537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E8B1B01-53C0-4B1F-A86C-9A7127A6A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ASDM Home Window (Cont.)</a:t>
            </a:r>
          </a:p>
        </p:txBody>
      </p:sp>
      <p:pic>
        <p:nvPicPr>
          <p:cNvPr id="132099" name="Picture 3" descr="License">
            <a:extLst>
              <a:ext uri="{FF2B5EF4-FFF2-40B4-BE49-F238E27FC236}">
                <a16:creationId xmlns:a16="http://schemas.microsoft.com/office/drawing/2014/main" id="{F2F28D42-5F5F-412C-A374-D29F7DBC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1143001"/>
            <a:ext cx="6907212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Line 5">
            <a:extLst>
              <a:ext uri="{FF2B5EF4-FFF2-40B4-BE49-F238E27FC236}">
                <a16:creationId xmlns:a16="http://schemas.microsoft.com/office/drawing/2014/main" id="{ABD746EC-2AED-496E-94E5-E9C2489AD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674938"/>
            <a:ext cx="247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101" name="Rectangle 7">
            <a:extLst>
              <a:ext uri="{FF2B5EF4-FFF2-40B4-BE49-F238E27FC236}">
                <a16:creationId xmlns:a16="http://schemas.microsoft.com/office/drawing/2014/main" id="{7D3353F0-C617-49F8-BCFC-213718254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1" y="2500314"/>
            <a:ext cx="11525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1061" rIns="0" bIns="41061" anchor="ctr" anchorCtr="1">
            <a:spAutoFit/>
          </a:bodyPr>
          <a:lstStyle>
            <a:lvl1pPr marL="342900" indent="-342900" defTabSz="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158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158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158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158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</a:pPr>
            <a:r>
              <a:rPr lang="en-US" altLang="en-US" sz="1600">
                <a:solidFill>
                  <a:srgbClr val="000000"/>
                </a:solidFill>
              </a:rPr>
              <a:t>License tab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Cisco ASA 5540 Adaptive Security Appliance 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8BA6DAF-3AD7-44C7-A4C4-0E5B11AB77DD}"/>
              </a:ext>
            </a:extLst>
          </p:cNvPr>
          <p:cNvSpPr txBox="1">
            <a:spLocks noChangeArrowheads="1"/>
          </p:cNvSpPr>
          <p:nvPr/>
        </p:nvSpPr>
        <p:spPr>
          <a:xfrm>
            <a:off x="722313" y="995759"/>
            <a:ext cx="10440987" cy="4866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25000"/>
              </a:spcBef>
            </a:pPr>
            <a:r>
              <a:rPr lang="en-US" altLang="en-US" sz="1600"/>
              <a:t>Delivers high-performance, high-density security services, including high-performance VPN services,  for medium-sized and large enterprise networks and service provider networks</a:t>
            </a:r>
          </a:p>
          <a:p>
            <a:pPr lvl="1">
              <a:spcBef>
                <a:spcPct val="25000"/>
              </a:spcBef>
            </a:pPr>
            <a:r>
              <a:rPr lang="en-US" altLang="en-US" sz="1600"/>
              <a:t>Provides up to 400,000 concurrent connections</a:t>
            </a:r>
          </a:p>
          <a:p>
            <a:pPr lvl="1">
              <a:spcBef>
                <a:spcPct val="25000"/>
              </a:spcBef>
            </a:pPr>
            <a:r>
              <a:rPr lang="en-US" altLang="en-US" sz="1600"/>
              <a:t>Provides up to 650-Mbps firewall throughput</a:t>
            </a:r>
          </a:p>
          <a:p>
            <a:pPr lvl="1">
              <a:spcBef>
                <a:spcPct val="25000"/>
              </a:spcBef>
            </a:pPr>
            <a:r>
              <a:rPr lang="en-US" altLang="en-US" sz="1600"/>
              <a:t>Provides Interface support</a:t>
            </a:r>
          </a:p>
          <a:p>
            <a:pPr lvl="2">
              <a:spcBef>
                <a:spcPct val="25000"/>
              </a:spcBef>
            </a:pPr>
            <a:r>
              <a:rPr lang="en-US" altLang="en-US">
                <a:solidFill>
                  <a:srgbClr val="C00000"/>
                </a:solidFill>
              </a:rPr>
              <a:t>4 10/100/1000 Gigabit Ethernet interfaces</a:t>
            </a:r>
          </a:p>
          <a:p>
            <a:pPr lvl="2">
              <a:spcBef>
                <a:spcPct val="25000"/>
              </a:spcBef>
            </a:pPr>
            <a:r>
              <a:rPr lang="en-US" altLang="en-US">
                <a:solidFill>
                  <a:srgbClr val="C00000"/>
                </a:solidFill>
              </a:rPr>
              <a:t>1 10/100 Fast Ethernet interface</a:t>
            </a:r>
          </a:p>
          <a:p>
            <a:pPr lvl="2">
              <a:spcBef>
                <a:spcPct val="25000"/>
              </a:spcBef>
            </a:pPr>
            <a:r>
              <a:rPr lang="en-US" altLang="en-US">
                <a:solidFill>
                  <a:srgbClr val="C00000"/>
                </a:solidFill>
              </a:rPr>
              <a:t>Up to 200 VLANs</a:t>
            </a:r>
          </a:p>
          <a:p>
            <a:pPr lvl="2">
              <a:spcBef>
                <a:spcPct val="25000"/>
              </a:spcBef>
            </a:pPr>
            <a:r>
              <a:rPr lang="en-US" altLang="en-US">
                <a:solidFill>
                  <a:srgbClr val="C00000"/>
                </a:solidFill>
              </a:rPr>
              <a:t>Up to 50 contexts</a:t>
            </a:r>
          </a:p>
          <a:p>
            <a:pPr lvl="1">
              <a:spcBef>
                <a:spcPct val="25000"/>
              </a:spcBef>
            </a:pPr>
            <a:r>
              <a:rPr lang="en-US" altLang="en-US" sz="1600"/>
              <a:t>Supports failover</a:t>
            </a:r>
          </a:p>
          <a:p>
            <a:pPr lvl="2">
              <a:spcBef>
                <a:spcPct val="25000"/>
              </a:spcBef>
            </a:pPr>
            <a:r>
              <a:rPr lang="en-US" altLang="en-US">
                <a:solidFill>
                  <a:srgbClr val="C00000"/>
                </a:solidFill>
              </a:rPr>
              <a:t>Active/standby</a:t>
            </a:r>
          </a:p>
          <a:p>
            <a:pPr lvl="2">
              <a:spcBef>
                <a:spcPct val="25000"/>
              </a:spcBef>
            </a:pPr>
            <a:r>
              <a:rPr lang="en-US" altLang="en-US">
                <a:solidFill>
                  <a:srgbClr val="C00000"/>
                </a:solidFill>
              </a:rPr>
              <a:t>Active/active</a:t>
            </a:r>
          </a:p>
          <a:p>
            <a:pPr lvl="1">
              <a:spcBef>
                <a:spcPct val="25000"/>
              </a:spcBef>
            </a:pPr>
            <a:r>
              <a:rPr lang="en-US" altLang="en-US" sz="1600"/>
              <a:t>Supports VPNs</a:t>
            </a:r>
          </a:p>
          <a:p>
            <a:pPr lvl="2">
              <a:spcBef>
                <a:spcPct val="25000"/>
              </a:spcBef>
            </a:pPr>
            <a:r>
              <a:rPr lang="en-US" altLang="en-US">
                <a:solidFill>
                  <a:srgbClr val="C00000"/>
                </a:solidFill>
              </a:rPr>
              <a:t>Site to site (5,000 peers)</a:t>
            </a:r>
          </a:p>
          <a:p>
            <a:pPr lvl="2">
              <a:spcBef>
                <a:spcPct val="25000"/>
              </a:spcBef>
            </a:pPr>
            <a:r>
              <a:rPr lang="en-US" altLang="en-US">
                <a:solidFill>
                  <a:srgbClr val="C00000"/>
                </a:solidFill>
              </a:rPr>
              <a:t>Remote access </a:t>
            </a:r>
          </a:p>
          <a:p>
            <a:pPr lvl="2">
              <a:spcBef>
                <a:spcPct val="25000"/>
              </a:spcBef>
            </a:pPr>
            <a:r>
              <a:rPr lang="en-US" altLang="en-US">
                <a:solidFill>
                  <a:srgbClr val="C00000"/>
                </a:solidFill>
              </a:rPr>
              <a:t>WebVPN </a:t>
            </a:r>
          </a:p>
          <a:p>
            <a:pPr lvl="1">
              <a:spcBef>
                <a:spcPct val="25000"/>
              </a:spcBef>
            </a:pPr>
            <a:r>
              <a:rPr lang="en-US" altLang="en-US" sz="1600"/>
              <a:t>Supports optional SSMs (Cisco ASA AIP SSM, Cisco ASA CSC SSM, and four-port Gigabit Ethernet SSM)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A8C1C629-01F6-4A4D-9957-A652BE72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1554956"/>
            <a:ext cx="35115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93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StartupWiz">
            <a:extLst>
              <a:ext uri="{FF2B5EF4-FFF2-40B4-BE49-F238E27FC236}">
                <a16:creationId xmlns:a16="http://schemas.microsoft.com/office/drawing/2014/main" id="{91034E20-5D84-438A-A225-FB574EA3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071564"/>
            <a:ext cx="6046788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>
            <a:extLst>
              <a:ext uri="{FF2B5EF4-FFF2-40B4-BE49-F238E27FC236}">
                <a16:creationId xmlns:a16="http://schemas.microsoft.com/office/drawing/2014/main" id="{42E07137-F6EE-40E0-80BC-C951DB384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Startup Wizard</a:t>
            </a:r>
          </a:p>
        </p:txBody>
      </p:sp>
      <p:sp>
        <p:nvSpPr>
          <p:cNvPr id="133124" name="Rectangle 4">
            <a:extLst>
              <a:ext uri="{FF2B5EF4-FFF2-40B4-BE49-F238E27FC236}">
                <a16:creationId xmlns:a16="http://schemas.microsoft.com/office/drawing/2014/main" id="{1131E76A-84EE-4BC7-B5C5-A31F256E5E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anchor="ctr" anchorCtr="1"/>
          <a:lstStyle/>
          <a:p>
            <a:pPr marL="0" indent="0" defTabSz="115888">
              <a:buNone/>
            </a:pPr>
            <a:r>
              <a:rPr lang="en-US" altLang="en-US" sz="1500"/>
              <a:t>Startup Wizard</a:t>
            </a:r>
          </a:p>
          <a:p>
            <a:pPr lvl="1" defTabSz="115888"/>
            <a:r>
              <a:rPr lang="en-US" altLang="en-US" sz="1300"/>
              <a:t>Interfaces</a:t>
            </a:r>
          </a:p>
          <a:p>
            <a:pPr lvl="1" defTabSz="115888"/>
            <a:r>
              <a:rPr lang="en-US" altLang="en-US" sz="1300"/>
              <a:t>NAT and PAT</a:t>
            </a:r>
          </a:p>
          <a:p>
            <a:pPr lvl="1" defTabSz="115888"/>
            <a:r>
              <a:rPr lang="en-US" altLang="en-US" sz="1300"/>
              <a:t>Hostname </a:t>
            </a:r>
          </a:p>
          <a:p>
            <a:pPr lvl="1" defTabSz="115888"/>
            <a:r>
              <a:rPr lang="en-US" altLang="en-US" sz="1300"/>
              <a:t>Domain name </a:t>
            </a:r>
          </a:p>
          <a:p>
            <a:pPr lvl="1" defTabSz="115888"/>
            <a:r>
              <a:rPr lang="en-US" altLang="en-US" sz="1300"/>
              <a:t>Enable password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C76A454-3D88-4B27-9277-8A8D78C41F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VPN Wizard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EA39CDAC-B184-47AC-A2EA-FE0BD6B35A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anchor="ctr" anchorCtr="1"/>
          <a:lstStyle/>
          <a:p>
            <a:pPr marL="0" indent="0" defTabSz="115888">
              <a:buNone/>
            </a:pPr>
            <a:r>
              <a:rPr lang="en-US" altLang="en-US" sz="1500"/>
              <a:t>VPN Wizard</a:t>
            </a:r>
          </a:p>
          <a:p>
            <a:pPr lvl="1" defTabSz="115888"/>
            <a:r>
              <a:rPr lang="en-US" altLang="en-US" sz="1300"/>
              <a:t>Site-to-Site</a:t>
            </a:r>
          </a:p>
          <a:p>
            <a:pPr lvl="1" defTabSz="115888"/>
            <a:r>
              <a:rPr lang="en-US" altLang="en-US" sz="1300"/>
              <a:t>Remote Access</a:t>
            </a:r>
          </a:p>
        </p:txBody>
      </p:sp>
      <p:sp>
        <p:nvSpPr>
          <p:cNvPr id="134148" name="Text Box 4">
            <a:extLst>
              <a:ext uri="{FF2B5EF4-FFF2-40B4-BE49-F238E27FC236}">
                <a16:creationId xmlns:a16="http://schemas.microsoft.com/office/drawing/2014/main" id="{190AC58D-4928-4F77-B2F6-DB1095604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5" y="5715000"/>
            <a:ext cx="5477462" cy="31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r>
              <a:rPr lang="en-US" altLang="en-US" sz="1600">
                <a:solidFill>
                  <a:srgbClr val="000000"/>
                </a:solidFill>
              </a:rPr>
              <a:t>Note: Use Configuration &gt; VPN to edit VPN connections.</a:t>
            </a:r>
          </a:p>
        </p:txBody>
      </p:sp>
      <p:pic>
        <p:nvPicPr>
          <p:cNvPr id="134149" name="Picture 5" descr="VPNWiz">
            <a:extLst>
              <a:ext uri="{FF2B5EF4-FFF2-40B4-BE49-F238E27FC236}">
                <a16:creationId xmlns:a16="http://schemas.microsoft.com/office/drawing/2014/main" id="{4B009A77-33C8-479C-AAB6-DCB5B7EF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143001"/>
            <a:ext cx="630555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AEC7DAE-FDAC-4A88-A3EA-19DB0C943B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High Availability and Scalability Wizard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6E37C9-6609-4A6C-9EE9-E0940A7E8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1" name="Picture 4" descr="FailoverWiz">
            <a:extLst>
              <a:ext uri="{FF2B5EF4-FFF2-40B4-BE49-F238E27FC236}">
                <a16:creationId xmlns:a16="http://schemas.microsoft.com/office/drawing/2014/main" id="{989DE2B9-BD45-4A84-A822-D9738258B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64" y="1498601"/>
            <a:ext cx="6230937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Rectangle 5">
            <a:extLst>
              <a:ext uri="{FF2B5EF4-FFF2-40B4-BE49-F238E27FC236}">
                <a16:creationId xmlns:a16="http://schemas.microsoft.com/office/drawing/2014/main" id="{AE1A0FAD-8048-4B53-BBCA-CD515B576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364" y="2427289"/>
            <a:ext cx="1939925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ctr" anchorCtr="1"/>
          <a:lstStyle>
            <a:lvl1pPr defTabSz="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158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158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158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158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BBE0E3"/>
              </a:buClr>
              <a:buSzPct val="100000"/>
            </a:pPr>
            <a:r>
              <a:rPr lang="en-US" altLang="en-US" sz="1700">
                <a:solidFill>
                  <a:srgbClr val="000000"/>
                </a:solidFill>
              </a:rPr>
              <a:t>High Availability and Scalability Wizard</a:t>
            </a:r>
          </a:p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Wingdings" panose="05000000000000000000" pitchFamily="2" charset="2"/>
              <a:buChar char="§"/>
            </a:pPr>
            <a:r>
              <a:rPr lang="en-US" altLang="en-US" sz="1300">
                <a:solidFill>
                  <a:srgbClr val="000000"/>
                </a:solidFill>
              </a:rPr>
              <a:t>Active/Active Failover</a:t>
            </a:r>
          </a:p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Wingdings" panose="05000000000000000000" pitchFamily="2" charset="2"/>
              <a:buChar char="§"/>
            </a:pPr>
            <a:r>
              <a:rPr lang="en-US" altLang="en-US" sz="1300">
                <a:solidFill>
                  <a:srgbClr val="000000"/>
                </a:solidFill>
              </a:rPr>
              <a:t>Active/Standby Failover</a:t>
            </a:r>
          </a:p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Wingdings" panose="05000000000000000000" pitchFamily="2" charset="2"/>
              <a:buChar char="§"/>
            </a:pPr>
            <a:r>
              <a:rPr lang="en-US" altLang="en-US" sz="1300">
                <a:solidFill>
                  <a:srgbClr val="000000"/>
                </a:solidFill>
              </a:rPr>
              <a:t>VPN Cluster Load Balancing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D688FF7-7122-4AA4-9563-2874F7660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Configuration Window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61F4B957-13BF-41FE-9176-D8F2CE51B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marL="0" indent="0">
              <a:buNone/>
            </a:pPr>
            <a:r>
              <a:rPr lang="en-US" altLang="en-US" sz="1400"/>
              <a:t>Configuration</a:t>
            </a:r>
          </a:p>
          <a:p>
            <a:pPr lvl="1"/>
            <a:r>
              <a:rPr lang="en-US" altLang="en-US" sz="1400"/>
              <a:t>Interface</a:t>
            </a:r>
          </a:p>
          <a:p>
            <a:pPr lvl="1"/>
            <a:r>
              <a:rPr lang="en-US" altLang="en-US" sz="1400"/>
              <a:t>Security Policy</a:t>
            </a:r>
          </a:p>
          <a:p>
            <a:pPr lvl="1"/>
            <a:r>
              <a:rPr lang="en-US" altLang="en-US" sz="1400"/>
              <a:t>NAT</a:t>
            </a:r>
          </a:p>
          <a:p>
            <a:pPr lvl="1"/>
            <a:r>
              <a:rPr lang="en-US" altLang="en-US" sz="1400"/>
              <a:t>VPN</a:t>
            </a:r>
          </a:p>
          <a:p>
            <a:pPr lvl="1"/>
            <a:r>
              <a:rPr lang="en-US" altLang="en-US" sz="1400"/>
              <a:t>IPS or</a:t>
            </a:r>
          </a:p>
          <a:p>
            <a:pPr lvl="1"/>
            <a:r>
              <a:rPr lang="en-US" altLang="en-US" sz="1400"/>
              <a:t>CSD Manager</a:t>
            </a:r>
          </a:p>
          <a:p>
            <a:pPr lvl="1"/>
            <a:r>
              <a:rPr lang="en-US" altLang="en-US" sz="1400"/>
              <a:t>Routing</a:t>
            </a:r>
          </a:p>
          <a:p>
            <a:pPr lvl="1"/>
            <a:r>
              <a:rPr lang="en-US" altLang="en-US" sz="1400"/>
              <a:t>Global Objects</a:t>
            </a:r>
          </a:p>
          <a:p>
            <a:pPr lvl="1"/>
            <a:r>
              <a:rPr lang="en-US" altLang="en-US" sz="1400"/>
              <a:t>Properties</a:t>
            </a:r>
          </a:p>
        </p:txBody>
      </p:sp>
      <p:pic>
        <p:nvPicPr>
          <p:cNvPr id="136196" name="Picture 4" descr="ConfigTab">
            <a:extLst>
              <a:ext uri="{FF2B5EF4-FFF2-40B4-BE49-F238E27FC236}">
                <a16:creationId xmlns:a16="http://schemas.microsoft.com/office/drawing/2014/main" id="{A0AB3FA1-18C5-4D10-BBF9-1C8A8B3FC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1454151"/>
            <a:ext cx="7059612" cy="447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75E183A-6851-4990-BB3E-E0C6C642F2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Interfaces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DCDBEC-634E-49DE-919D-FDBD96A32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CF8D4F44-2358-415B-AD19-5EC11630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164" y="2174876"/>
            <a:ext cx="1989137" cy="133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342900" indent="-3429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Wingdings" panose="05000000000000000000" pitchFamily="2" charset="2"/>
              <a:buChar char="§"/>
            </a:pPr>
            <a:r>
              <a:rPr lang="en-US" altLang="en-US" sz="1400">
                <a:solidFill>
                  <a:srgbClr val="000000"/>
                </a:solidFill>
              </a:rPr>
              <a:t>IP address </a:t>
            </a:r>
          </a:p>
          <a:p>
            <a:pPr lvl="2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Arial" panose="020B0604020202020204" pitchFamily="34" charset="0"/>
              <a:buChar char="–"/>
            </a:pPr>
            <a:r>
              <a:rPr lang="en-US" altLang="en-US" sz="1400">
                <a:solidFill>
                  <a:srgbClr val="000000"/>
                </a:solidFill>
              </a:rPr>
              <a:t>Static</a:t>
            </a:r>
          </a:p>
          <a:p>
            <a:pPr lvl="2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Arial" panose="020B0604020202020204" pitchFamily="34" charset="0"/>
              <a:buChar char="–"/>
            </a:pPr>
            <a:r>
              <a:rPr lang="en-US" altLang="en-US" sz="1400">
                <a:solidFill>
                  <a:srgbClr val="000000"/>
                </a:solidFill>
              </a:rPr>
              <a:t>DHCP</a:t>
            </a:r>
          </a:p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Wingdings" panose="05000000000000000000" pitchFamily="2" charset="2"/>
              <a:buChar char="§"/>
            </a:pPr>
            <a:r>
              <a:rPr lang="en-US" altLang="en-US" sz="1400">
                <a:solidFill>
                  <a:srgbClr val="000000"/>
                </a:solidFill>
              </a:rPr>
              <a:t>Same security level</a:t>
            </a:r>
          </a:p>
        </p:txBody>
      </p:sp>
      <p:pic>
        <p:nvPicPr>
          <p:cNvPr id="137220" name="Picture 4" descr="ConfigTab">
            <a:extLst>
              <a:ext uri="{FF2B5EF4-FFF2-40B4-BE49-F238E27FC236}">
                <a16:creationId xmlns:a16="http://schemas.microsoft.com/office/drawing/2014/main" id="{D7B6F9AB-A8FB-4E46-A81D-812F46133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1454151"/>
            <a:ext cx="7059612" cy="447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F2A69CB-F072-46EA-9EB6-F61E4985E2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Security Policy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EC598671-8C7E-464F-B993-C1C026089F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anchor="ctr" anchorCtr="1"/>
          <a:lstStyle/>
          <a:p>
            <a:pPr lvl="1" defTabSz="115888"/>
            <a:r>
              <a:rPr lang="en-US" altLang="en-US" sz="1600"/>
              <a:t>Access Rules</a:t>
            </a:r>
          </a:p>
          <a:p>
            <a:pPr lvl="1" defTabSz="115888"/>
            <a:r>
              <a:rPr lang="en-US" altLang="en-US" sz="1600"/>
              <a:t>AAA Rules</a:t>
            </a:r>
          </a:p>
          <a:p>
            <a:pPr lvl="1" defTabSz="115888"/>
            <a:r>
              <a:rPr lang="en-US" altLang="en-US" sz="1600"/>
              <a:t>Filter Rules</a:t>
            </a:r>
          </a:p>
          <a:p>
            <a:pPr lvl="1" defTabSz="115888"/>
            <a:r>
              <a:rPr lang="en-US" altLang="en-US" sz="1600"/>
              <a:t>Service Policy   Rules</a:t>
            </a:r>
          </a:p>
        </p:txBody>
      </p:sp>
      <p:pic>
        <p:nvPicPr>
          <p:cNvPr id="138244" name="Picture 4" descr="SecPol">
            <a:extLst>
              <a:ext uri="{FF2B5EF4-FFF2-40B4-BE49-F238E27FC236}">
                <a16:creationId xmlns:a16="http://schemas.microsoft.com/office/drawing/2014/main" id="{C2871884-2BAE-4101-A2FB-CF647189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1454150"/>
            <a:ext cx="70866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FE3D807-E994-40CA-B96F-761AB13DA5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NAT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63B628C6-F03B-4EFA-B062-AE24E14730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defTabSz="115888"/>
            <a:r>
              <a:rPr lang="en-US" altLang="en-US" sz="1400"/>
              <a:t>Translation 	Rules</a:t>
            </a:r>
          </a:p>
          <a:p>
            <a:pPr lvl="2" defTabSz="115888"/>
            <a:r>
              <a:rPr lang="en-US" altLang="en-US" sz="1400"/>
              <a:t>NAT</a:t>
            </a:r>
          </a:p>
          <a:p>
            <a:pPr lvl="2" defTabSz="115888"/>
            <a:r>
              <a:rPr lang="en-US" altLang="en-US" sz="1400"/>
              <a:t>Policy NAT</a:t>
            </a:r>
          </a:p>
          <a:p>
            <a:pPr lvl="2" defTabSz="115888"/>
            <a:r>
              <a:rPr lang="en-US" altLang="en-US" sz="1400"/>
              <a:t>NAT exemption</a:t>
            </a:r>
          </a:p>
          <a:p>
            <a:pPr lvl="2" defTabSz="115888"/>
            <a:r>
              <a:rPr lang="en-US" altLang="en-US" sz="1400"/>
              <a:t>Maximum connections</a:t>
            </a:r>
          </a:p>
          <a:p>
            <a:pPr lvl="2" defTabSz="115888"/>
            <a:r>
              <a:rPr lang="en-US" altLang="en-US" sz="1400"/>
              <a:t>Embryonic connections</a:t>
            </a:r>
          </a:p>
          <a:p>
            <a:pPr lvl="1" defTabSz="115888"/>
            <a:r>
              <a:rPr lang="en-US" altLang="en-US" sz="1400"/>
              <a:t>NAT0</a:t>
            </a:r>
          </a:p>
        </p:txBody>
      </p:sp>
      <p:pic>
        <p:nvPicPr>
          <p:cNvPr id="139268" name="Picture 4" descr="NAT">
            <a:extLst>
              <a:ext uri="{FF2B5EF4-FFF2-40B4-BE49-F238E27FC236}">
                <a16:creationId xmlns:a16="http://schemas.microsoft.com/office/drawing/2014/main" id="{43DB92E7-0E6D-4166-A9A0-D62A5343F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1514475"/>
            <a:ext cx="67500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4B5DFE9-E196-47CF-B55B-1966EAB59E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VPN</a:t>
            </a:r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E5350CD4-78CB-40BB-9ED2-5B0B7991C3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anchor="ctr" anchorCtr="1"/>
          <a:lstStyle/>
          <a:p>
            <a:pPr marL="0" indent="0" defTabSz="115888">
              <a:buNone/>
            </a:pPr>
            <a:r>
              <a:rPr lang="en-US" altLang="en-US" sz="2000"/>
              <a:t> </a:t>
            </a:r>
            <a:r>
              <a:rPr lang="en-US" altLang="en-US" sz="1500"/>
              <a:t>Edit VPN</a:t>
            </a:r>
          </a:p>
          <a:p>
            <a:pPr lvl="1" defTabSz="115888"/>
            <a:r>
              <a:rPr lang="en-US" altLang="en-US" sz="1300"/>
              <a:t>General</a:t>
            </a:r>
          </a:p>
          <a:p>
            <a:pPr lvl="1" defTabSz="115888"/>
            <a:r>
              <a:rPr lang="en-US" altLang="en-US" sz="1300"/>
              <a:t>IKE</a:t>
            </a:r>
          </a:p>
          <a:p>
            <a:pPr lvl="1" defTabSz="115888"/>
            <a:r>
              <a:rPr lang="en-US" altLang="en-US" sz="1300"/>
              <a:t>IPsec</a:t>
            </a:r>
          </a:p>
          <a:p>
            <a:pPr lvl="1" defTabSz="115888"/>
            <a:r>
              <a:rPr lang="en-US" altLang="en-US" sz="1300"/>
              <a:t>IP Address Management</a:t>
            </a:r>
          </a:p>
          <a:p>
            <a:pPr lvl="1" defTabSz="115888"/>
            <a:r>
              <a:rPr lang="en-US" altLang="en-US" sz="1300"/>
              <a:t>Load Balancing</a:t>
            </a:r>
          </a:p>
          <a:p>
            <a:pPr lvl="1" defTabSz="115888"/>
            <a:r>
              <a:rPr lang="en-US" altLang="en-US" sz="1300"/>
              <a:t>NAC</a:t>
            </a:r>
          </a:p>
          <a:p>
            <a:pPr lvl="1" defTabSz="115888"/>
            <a:r>
              <a:rPr lang="en-US" altLang="en-US" sz="1300"/>
              <a:t>WebVPN</a:t>
            </a:r>
          </a:p>
          <a:p>
            <a:pPr lvl="1" defTabSz="115888"/>
            <a:r>
              <a:rPr lang="en-US" altLang="en-US" sz="1300"/>
              <a:t>E-Mail Proxy</a:t>
            </a:r>
          </a:p>
        </p:txBody>
      </p:sp>
      <p:sp>
        <p:nvSpPr>
          <p:cNvPr id="140292" name="Text Box 4">
            <a:extLst>
              <a:ext uri="{FF2B5EF4-FFF2-40B4-BE49-F238E27FC236}">
                <a16:creationId xmlns:a16="http://schemas.microsoft.com/office/drawing/2014/main" id="{DDACEFC4-9640-4782-AFC1-1E243D654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7063" y="5786438"/>
            <a:ext cx="7484998" cy="30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r>
              <a:rPr lang="en-US" altLang="en-US" sz="1500">
                <a:solidFill>
                  <a:srgbClr val="000000"/>
                </a:solidFill>
              </a:rPr>
              <a:t>Note: Use the Remote Access or Site-to-Site VPN Wizard for new VPN connections.</a:t>
            </a:r>
          </a:p>
        </p:txBody>
      </p:sp>
      <p:pic>
        <p:nvPicPr>
          <p:cNvPr id="140293" name="Picture 5" descr="NEWVPN">
            <a:extLst>
              <a:ext uri="{FF2B5EF4-FFF2-40B4-BE49-F238E27FC236}">
                <a16:creationId xmlns:a16="http://schemas.microsoft.com/office/drawing/2014/main" id="{D8E0ECE6-1954-4E1B-8A10-AED3749F8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1" y="1427164"/>
            <a:ext cx="6786563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6F27E22-D866-4D9A-BA87-13E54F543B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Routing</a:t>
            </a:r>
          </a:p>
        </p:txBody>
      </p:sp>
      <p:pic>
        <p:nvPicPr>
          <p:cNvPr id="141315" name="Picture 3" descr="Routing">
            <a:extLst>
              <a:ext uri="{FF2B5EF4-FFF2-40B4-BE49-F238E27FC236}">
                <a16:creationId xmlns:a16="http://schemas.microsoft.com/office/drawing/2014/main" id="{939B8015-6C6A-4F1A-91DF-41D6B06A9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4" y="1214438"/>
            <a:ext cx="696912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Rectangle 4">
            <a:extLst>
              <a:ext uri="{FF2B5EF4-FFF2-40B4-BE49-F238E27FC236}">
                <a16:creationId xmlns:a16="http://schemas.microsoft.com/office/drawing/2014/main" id="{D3727F76-BB89-4ACF-B264-608DB7292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51" y="1879072"/>
            <a:ext cx="1960563" cy="27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114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228600" defTabSz="114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-228600" defTabSz="114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14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14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143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143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143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143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Wingdings" panose="05000000000000000000" pitchFamily="2" charset="2"/>
              <a:buChar char="§"/>
            </a:pPr>
            <a:r>
              <a:rPr lang="en-US" altLang="en-US" sz="1400">
                <a:solidFill>
                  <a:srgbClr val="000000"/>
                </a:solidFill>
              </a:rPr>
              <a:t>Static Routes</a:t>
            </a:r>
          </a:p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Wingdings" panose="05000000000000000000" pitchFamily="2" charset="2"/>
              <a:buChar char="§"/>
            </a:pPr>
            <a:r>
              <a:rPr lang="en-US" altLang="en-US" sz="1400">
                <a:solidFill>
                  <a:srgbClr val="000000"/>
                </a:solidFill>
              </a:rPr>
              <a:t>Dynamic Routing</a:t>
            </a:r>
          </a:p>
          <a:p>
            <a:pPr lvl="2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Arial" panose="020B0604020202020204" pitchFamily="34" charset="0"/>
              <a:buChar char="–"/>
            </a:pPr>
            <a:r>
              <a:rPr lang="en-US" altLang="en-US" sz="1400">
                <a:solidFill>
                  <a:srgbClr val="000000"/>
                </a:solidFill>
              </a:rPr>
              <a:t>OSPF</a:t>
            </a:r>
          </a:p>
          <a:p>
            <a:pPr lvl="2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Arial" panose="020B0604020202020204" pitchFamily="34" charset="0"/>
              <a:buChar char="–"/>
            </a:pPr>
            <a:r>
              <a:rPr lang="en-US" altLang="en-US" sz="1400">
                <a:solidFill>
                  <a:srgbClr val="000000"/>
                </a:solidFill>
              </a:rPr>
              <a:t>RIP</a:t>
            </a:r>
          </a:p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Wingdings" panose="05000000000000000000" pitchFamily="2" charset="2"/>
              <a:buChar char="§"/>
            </a:pPr>
            <a:r>
              <a:rPr lang="en-US" altLang="en-US" sz="1400">
                <a:solidFill>
                  <a:srgbClr val="000000"/>
                </a:solidFill>
              </a:rPr>
              <a:t>Multicast</a:t>
            </a:r>
          </a:p>
          <a:p>
            <a:pPr lvl="2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Arial" panose="020B0604020202020204" pitchFamily="34" charset="0"/>
              <a:buChar char="–"/>
            </a:pPr>
            <a:r>
              <a:rPr lang="en-US" altLang="en-US" sz="1400">
                <a:solidFill>
                  <a:srgbClr val="000000"/>
                </a:solidFill>
              </a:rPr>
              <a:t>IGMP</a:t>
            </a:r>
          </a:p>
          <a:p>
            <a:pPr lvl="2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Arial" panose="020B0604020202020204" pitchFamily="34" charset="0"/>
              <a:buChar char="–"/>
            </a:pPr>
            <a:r>
              <a:rPr lang="en-US" altLang="en-US" sz="1400">
                <a:solidFill>
                  <a:srgbClr val="000000"/>
                </a:solidFill>
              </a:rPr>
              <a:t>MRoute</a:t>
            </a:r>
          </a:p>
          <a:p>
            <a:pPr lvl="2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Arial" panose="020B0604020202020204" pitchFamily="34" charset="0"/>
              <a:buChar char="–"/>
            </a:pPr>
            <a:r>
              <a:rPr lang="en-US" altLang="en-US" sz="1400">
                <a:solidFill>
                  <a:srgbClr val="000000"/>
                </a:solidFill>
              </a:rPr>
              <a:t>PIM</a:t>
            </a:r>
          </a:p>
          <a:p>
            <a:pPr lvl="1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Wingdings" panose="05000000000000000000" pitchFamily="2" charset="2"/>
              <a:buChar char="§"/>
            </a:pPr>
            <a:r>
              <a:rPr lang="en-US" altLang="en-US" sz="1400">
                <a:solidFill>
                  <a:srgbClr val="000000"/>
                </a:solidFill>
              </a:rPr>
              <a:t>Proxy ARPs</a:t>
            </a: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5A3A23B-D63F-44B2-A2A3-267171151C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Global Objects</a:t>
            </a: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3D3047A1-E8D3-4933-9A14-59DC7FB68C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anchor="ctr" anchorCtr="1"/>
          <a:lstStyle/>
          <a:p>
            <a:pPr marL="285750" lvl="1" indent="-171450" defTabSz="114300">
              <a:tabLst>
                <a:tab pos="400050" algn="l"/>
              </a:tabLst>
            </a:pPr>
            <a:r>
              <a:rPr lang="en-US" altLang="en-US" sz="1400"/>
              <a:t>Network Object Groups</a:t>
            </a:r>
          </a:p>
          <a:p>
            <a:pPr marL="285750" lvl="1" indent="-171450" defTabSz="114300">
              <a:tabLst>
                <a:tab pos="400050" algn="l"/>
              </a:tabLst>
            </a:pPr>
            <a:r>
              <a:rPr lang="en-US" altLang="en-US" sz="1400"/>
              <a:t>IP Names</a:t>
            </a:r>
          </a:p>
          <a:p>
            <a:pPr marL="285750" lvl="1" indent="-171450" defTabSz="114300">
              <a:tabLst>
                <a:tab pos="400050" algn="l"/>
              </a:tabLst>
            </a:pPr>
            <a:r>
              <a:rPr lang="en-US" altLang="en-US" sz="1400"/>
              <a:t>Service Groups</a:t>
            </a:r>
          </a:p>
          <a:p>
            <a:pPr marL="285750" lvl="1" indent="-171450" defTabSz="114300">
              <a:tabLst>
                <a:tab pos="400050" algn="l"/>
              </a:tabLst>
            </a:pPr>
            <a:r>
              <a:rPr lang="en-US" altLang="en-US" sz="1400"/>
              <a:t>Class Maps</a:t>
            </a:r>
          </a:p>
          <a:p>
            <a:pPr marL="285750" lvl="1" indent="-171450" defTabSz="114300">
              <a:tabLst>
                <a:tab pos="400050" algn="l"/>
              </a:tabLst>
            </a:pPr>
            <a:r>
              <a:rPr lang="en-US" altLang="en-US" sz="1400"/>
              <a:t>Inspect Maps</a:t>
            </a:r>
          </a:p>
          <a:p>
            <a:pPr marL="285750" lvl="1" indent="-171450" defTabSz="114300">
              <a:tabLst>
                <a:tab pos="400050" algn="l"/>
              </a:tabLst>
            </a:pPr>
            <a:r>
              <a:rPr lang="en-US" altLang="en-US" sz="1400"/>
              <a:t>Regular  Expressions</a:t>
            </a:r>
          </a:p>
          <a:p>
            <a:pPr marL="285750" lvl="1" indent="-171450" defTabSz="114300">
              <a:tabLst>
                <a:tab pos="400050" algn="l"/>
              </a:tabLst>
            </a:pPr>
            <a:r>
              <a:rPr lang="en-US" altLang="en-US" sz="1400"/>
              <a:t>TCP Maps</a:t>
            </a:r>
          </a:p>
          <a:p>
            <a:pPr marL="285750" lvl="1" indent="-171450" defTabSz="114300">
              <a:tabLst>
                <a:tab pos="400050" algn="l"/>
              </a:tabLst>
            </a:pPr>
            <a:r>
              <a:rPr lang="en-US" altLang="en-US" sz="1400"/>
              <a:t>Time Ranges</a:t>
            </a:r>
          </a:p>
        </p:txBody>
      </p:sp>
      <p:pic>
        <p:nvPicPr>
          <p:cNvPr id="142340" name="Picture 4" descr="GlobalObjects">
            <a:extLst>
              <a:ext uri="{FF2B5EF4-FFF2-40B4-BE49-F238E27FC236}">
                <a16:creationId xmlns:a16="http://schemas.microsoft.com/office/drawing/2014/main" id="{AB4E89D1-0E53-41E1-B88D-19ED33CF8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214439"/>
            <a:ext cx="6972300" cy="483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ASA 5510, 5520, and 5540 Adaptive Security Appliances Front Panel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19" descr="MKE03516">
            <a:extLst>
              <a:ext uri="{FF2B5EF4-FFF2-40B4-BE49-F238E27FC236}">
                <a16:creationId xmlns:a16="http://schemas.microsoft.com/office/drawing/2014/main" id="{CB9C5518-B1E6-4963-B8FB-1DDC0EDA0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94" y="2195513"/>
            <a:ext cx="7770812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21">
            <a:extLst>
              <a:ext uri="{FF2B5EF4-FFF2-40B4-BE49-F238E27FC236}">
                <a16:creationId xmlns:a16="http://schemas.microsoft.com/office/drawing/2014/main" id="{5653C9D2-99E6-48E0-A02E-33C1ABD3A197}"/>
              </a:ext>
            </a:extLst>
          </p:cNvPr>
          <p:cNvSpPr>
            <a:spLocks/>
          </p:cNvSpPr>
          <p:nvPr/>
        </p:nvSpPr>
        <p:spPr bwMode="auto">
          <a:xfrm>
            <a:off x="7874794" y="3017838"/>
            <a:ext cx="561975" cy="1266825"/>
          </a:xfrm>
          <a:custGeom>
            <a:avLst/>
            <a:gdLst>
              <a:gd name="T0" fmla="*/ 2147483647 w 354"/>
              <a:gd name="T1" fmla="*/ 2147483647 h 798"/>
              <a:gd name="T2" fmla="*/ 2147483647 w 354"/>
              <a:gd name="T3" fmla="*/ 2147483647 h 798"/>
              <a:gd name="T4" fmla="*/ 0 w 354"/>
              <a:gd name="T5" fmla="*/ 0 h 798"/>
              <a:gd name="T6" fmla="*/ 0 60000 65536"/>
              <a:gd name="T7" fmla="*/ 0 60000 65536"/>
              <a:gd name="T8" fmla="*/ 0 60000 65536"/>
              <a:gd name="T9" fmla="*/ 0 w 354"/>
              <a:gd name="T10" fmla="*/ 0 h 798"/>
              <a:gd name="T11" fmla="*/ 354 w 354"/>
              <a:gd name="T12" fmla="*/ 798 h 7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4" h="798">
                <a:moveTo>
                  <a:pt x="354" y="798"/>
                </a:moveTo>
                <a:lnTo>
                  <a:pt x="350" y="493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124" tIns="41061" rIns="82124" bIns="4106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AF10954E-8FED-474E-BEEB-41EC3399A7D5}"/>
              </a:ext>
            </a:extLst>
          </p:cNvPr>
          <p:cNvSpPr>
            <a:spLocks/>
          </p:cNvSpPr>
          <p:nvPr/>
        </p:nvSpPr>
        <p:spPr bwMode="auto">
          <a:xfrm>
            <a:off x="6107906" y="3017838"/>
            <a:ext cx="741363" cy="1268412"/>
          </a:xfrm>
          <a:custGeom>
            <a:avLst/>
            <a:gdLst>
              <a:gd name="T0" fmla="*/ 0 w 467"/>
              <a:gd name="T1" fmla="*/ 2147483647 h 799"/>
              <a:gd name="T2" fmla="*/ 0 w 467"/>
              <a:gd name="T3" fmla="*/ 2147483647 h 799"/>
              <a:gd name="T4" fmla="*/ 2147483647 w 467"/>
              <a:gd name="T5" fmla="*/ 0 h 799"/>
              <a:gd name="T6" fmla="*/ 0 60000 65536"/>
              <a:gd name="T7" fmla="*/ 0 60000 65536"/>
              <a:gd name="T8" fmla="*/ 0 60000 65536"/>
              <a:gd name="T9" fmla="*/ 0 w 467"/>
              <a:gd name="T10" fmla="*/ 0 h 799"/>
              <a:gd name="T11" fmla="*/ 467 w 467"/>
              <a:gd name="T12" fmla="*/ 799 h 7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7" h="799">
                <a:moveTo>
                  <a:pt x="0" y="799"/>
                </a:moveTo>
                <a:lnTo>
                  <a:pt x="0" y="541"/>
                </a:lnTo>
                <a:lnTo>
                  <a:pt x="467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124" tIns="41061" rIns="82124" bIns="4106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883F692D-6165-4C24-ADF9-00880AA08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0148" y="4248428"/>
            <a:ext cx="8386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Power</a:t>
            </a: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3A14326C-F47B-49A7-99D7-5555331A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55" y="3907116"/>
            <a:ext cx="8386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Status</a:t>
            </a:r>
          </a:p>
        </p:txBody>
      </p:sp>
      <p:sp>
        <p:nvSpPr>
          <p:cNvPr id="8" name="Text Box 25">
            <a:extLst>
              <a:ext uri="{FF2B5EF4-FFF2-40B4-BE49-F238E27FC236}">
                <a16:creationId xmlns:a16="http://schemas.microsoft.com/office/drawing/2014/main" id="{8F83942B-E4EA-4811-A1F0-E98942C33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448" y="4246841"/>
            <a:ext cx="813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Active</a:t>
            </a:r>
          </a:p>
        </p:txBody>
      </p:sp>
      <p:sp>
        <p:nvSpPr>
          <p:cNvPr id="9" name="Text Box 26">
            <a:extLst>
              <a:ext uri="{FF2B5EF4-FFF2-40B4-BE49-F238E27FC236}">
                <a16:creationId xmlns:a16="http://schemas.microsoft.com/office/drawing/2014/main" id="{07348BC3-0B1E-4ADA-9FB7-87DDFBF7D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283" y="3891241"/>
            <a:ext cx="748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Flash</a:t>
            </a:r>
          </a:p>
        </p:txBody>
      </p:sp>
      <p:sp>
        <p:nvSpPr>
          <p:cNvPr id="10" name="Text Box 27">
            <a:extLst>
              <a:ext uri="{FF2B5EF4-FFF2-40B4-BE49-F238E27FC236}">
                <a16:creationId xmlns:a16="http://schemas.microsoft.com/office/drawing/2014/main" id="{C8897960-26EC-4603-8FB2-5E35C1335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429" y="4248428"/>
            <a:ext cx="659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VPN</a:t>
            </a:r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C8939CD8-8363-4AC6-BFEA-FC891A4B0350}"/>
              </a:ext>
            </a:extLst>
          </p:cNvPr>
          <p:cNvSpPr>
            <a:spLocks/>
          </p:cNvSpPr>
          <p:nvPr/>
        </p:nvSpPr>
        <p:spPr bwMode="auto">
          <a:xfrm>
            <a:off x="7369969" y="3017838"/>
            <a:ext cx="1587" cy="1262062"/>
          </a:xfrm>
          <a:custGeom>
            <a:avLst/>
            <a:gdLst>
              <a:gd name="T0" fmla="*/ 0 w 1"/>
              <a:gd name="T1" fmla="*/ 2147483647 h 795"/>
              <a:gd name="T2" fmla="*/ 2147483647 w 1"/>
              <a:gd name="T3" fmla="*/ 0 h 795"/>
              <a:gd name="T4" fmla="*/ 0 60000 65536"/>
              <a:gd name="T5" fmla="*/ 0 60000 65536"/>
              <a:gd name="T6" fmla="*/ 0 w 1"/>
              <a:gd name="T7" fmla="*/ 0 h 795"/>
              <a:gd name="T8" fmla="*/ 1 w 1"/>
              <a:gd name="T9" fmla="*/ 795 h 79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795">
                <a:moveTo>
                  <a:pt x="0" y="795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124" tIns="41061" rIns="82124" bIns="4106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7B2340CA-35D2-408B-B7FB-8369FCBDBDCA}"/>
              </a:ext>
            </a:extLst>
          </p:cNvPr>
          <p:cNvSpPr>
            <a:spLocks/>
          </p:cNvSpPr>
          <p:nvPr/>
        </p:nvSpPr>
        <p:spPr bwMode="auto">
          <a:xfrm>
            <a:off x="6803231" y="3017838"/>
            <a:ext cx="311150" cy="908050"/>
          </a:xfrm>
          <a:custGeom>
            <a:avLst/>
            <a:gdLst>
              <a:gd name="T0" fmla="*/ 0 w 196"/>
              <a:gd name="T1" fmla="*/ 2147483647 h 572"/>
              <a:gd name="T2" fmla="*/ 2147483647 w 196"/>
              <a:gd name="T3" fmla="*/ 0 h 572"/>
              <a:gd name="T4" fmla="*/ 0 60000 65536"/>
              <a:gd name="T5" fmla="*/ 0 60000 65536"/>
              <a:gd name="T6" fmla="*/ 0 w 196"/>
              <a:gd name="T7" fmla="*/ 0 h 572"/>
              <a:gd name="T8" fmla="*/ 196 w 196"/>
              <a:gd name="T9" fmla="*/ 572 h 57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6" h="572">
                <a:moveTo>
                  <a:pt x="0" y="572"/>
                </a:moveTo>
                <a:lnTo>
                  <a:pt x="196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124" tIns="41061" rIns="82124" bIns="4106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3" name="Freeform 30">
            <a:extLst>
              <a:ext uri="{FF2B5EF4-FFF2-40B4-BE49-F238E27FC236}">
                <a16:creationId xmlns:a16="http://schemas.microsoft.com/office/drawing/2014/main" id="{1CD4A0E5-B61D-4401-9210-7926D6001EEC}"/>
              </a:ext>
            </a:extLst>
          </p:cNvPr>
          <p:cNvSpPr>
            <a:spLocks/>
          </p:cNvSpPr>
          <p:nvPr/>
        </p:nvSpPr>
        <p:spPr bwMode="auto">
          <a:xfrm>
            <a:off x="7616031" y="3017838"/>
            <a:ext cx="385763" cy="914400"/>
          </a:xfrm>
          <a:custGeom>
            <a:avLst/>
            <a:gdLst>
              <a:gd name="T0" fmla="*/ 2147483647 w 243"/>
              <a:gd name="T1" fmla="*/ 2147483647 h 576"/>
              <a:gd name="T2" fmla="*/ 0 w 243"/>
              <a:gd name="T3" fmla="*/ 0 h 576"/>
              <a:gd name="T4" fmla="*/ 0 60000 65536"/>
              <a:gd name="T5" fmla="*/ 0 60000 65536"/>
              <a:gd name="T6" fmla="*/ 0 w 243"/>
              <a:gd name="T7" fmla="*/ 0 h 576"/>
              <a:gd name="T8" fmla="*/ 243 w 243"/>
              <a:gd name="T9" fmla="*/ 576 h 57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3" h="576">
                <a:moveTo>
                  <a:pt x="243" y="57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124" tIns="41061" rIns="82124" bIns="4106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99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B79D50E-E5D4-4A5B-858E-46A3775AB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Monitoring Button</a:t>
            </a:r>
          </a:p>
        </p:txBody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3F96B604-1FF2-4A60-BDBB-CBFE0CA12E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6334" y="1761067"/>
            <a:ext cx="9601200" cy="3809999"/>
          </a:xfrm>
        </p:spPr>
        <p:txBody>
          <a:bodyPr/>
          <a:lstStyle/>
          <a:p>
            <a:pPr lvl="1"/>
            <a:r>
              <a:rPr lang="en-US" altLang="en-US" sz="1400"/>
              <a:t>Interfaces</a:t>
            </a:r>
          </a:p>
          <a:p>
            <a:pPr lvl="1"/>
            <a:r>
              <a:rPr lang="en-US" altLang="en-US" sz="1400"/>
              <a:t>VPN</a:t>
            </a:r>
          </a:p>
          <a:p>
            <a:pPr lvl="1"/>
            <a:r>
              <a:rPr lang="en-US" altLang="en-US" sz="1400"/>
              <a:t>IPS or Trend Micro Content Security</a:t>
            </a:r>
          </a:p>
          <a:p>
            <a:pPr lvl="1"/>
            <a:r>
              <a:rPr lang="en-US" altLang="en-US" sz="1400"/>
              <a:t>Routing</a:t>
            </a:r>
          </a:p>
          <a:p>
            <a:pPr lvl="1"/>
            <a:r>
              <a:rPr lang="en-US" altLang="en-US" sz="1400"/>
              <a:t>Properties</a:t>
            </a:r>
          </a:p>
          <a:p>
            <a:pPr lvl="1"/>
            <a:r>
              <a:rPr lang="en-US" altLang="en-US" sz="1400"/>
              <a:t>Logging</a:t>
            </a:r>
          </a:p>
          <a:p>
            <a:pPr marL="0" indent="0">
              <a:buNone/>
            </a:pPr>
            <a:endParaRPr lang="en-US" altLang="en-US" sz="1600"/>
          </a:p>
        </p:txBody>
      </p:sp>
      <p:pic>
        <p:nvPicPr>
          <p:cNvPr id="143364" name="Picture 4" descr="Monitor">
            <a:extLst>
              <a:ext uri="{FF2B5EF4-FFF2-40B4-BE49-F238E27FC236}">
                <a16:creationId xmlns:a16="http://schemas.microsoft.com/office/drawing/2014/main" id="{714C3278-194B-444A-B7ED-ACD0022A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06" y="1146706"/>
            <a:ext cx="71659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7">
            <a:extLst>
              <a:ext uri="{FF2B5EF4-FFF2-40B4-BE49-F238E27FC236}">
                <a16:creationId xmlns:a16="http://schemas.microsoft.com/office/drawing/2014/main" id="{D736712C-A0FE-48BB-966E-932CA6DC51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Interface Graphs Panel</a:t>
            </a:r>
          </a:p>
        </p:txBody>
      </p:sp>
      <p:sp>
        <p:nvSpPr>
          <p:cNvPr id="144386" name="Rectangle 3">
            <a:extLst>
              <a:ext uri="{FF2B5EF4-FFF2-40B4-BE49-F238E27FC236}">
                <a16:creationId xmlns:a16="http://schemas.microsoft.com/office/drawing/2014/main" id="{6C8F7722-C952-4A42-AD98-43E4FEC541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9200" y="627327"/>
            <a:ext cx="9601200" cy="765320"/>
          </a:xfrm>
          <a:noFill/>
        </p:spPr>
        <p:txBody>
          <a:bodyPr vert="horz" wrap="square" lIns="82550" tIns="41275" rIns="82550" bIns="41275" numCol="1" anchor="ctr" anchorCtr="1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en-US" sz="2000"/>
              <a:t>The Interface Graphs panel enables you to monitor per-interface statistics, such as bit rates, for each enabled interface on the security appliance. </a:t>
            </a:r>
          </a:p>
        </p:txBody>
      </p:sp>
      <p:pic>
        <p:nvPicPr>
          <p:cNvPr id="144387" name="Picture 4" descr="GraphtoDoctor">
            <a:extLst>
              <a:ext uri="{FF2B5EF4-FFF2-40B4-BE49-F238E27FC236}">
                <a16:creationId xmlns:a16="http://schemas.microsoft.com/office/drawing/2014/main" id="{58F63164-450F-4AE2-AD7C-11481A26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1" y="1412876"/>
            <a:ext cx="4416425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Picture 5" descr="Doc">
            <a:extLst>
              <a:ext uri="{FF2B5EF4-FFF2-40B4-BE49-F238E27FC236}">
                <a16:creationId xmlns:a16="http://schemas.microsoft.com/office/drawing/2014/main" id="{5A96C321-D12A-40EB-A143-089BE0ED8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230" y="2477681"/>
            <a:ext cx="4216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61A50322-D306-49FE-97BE-D4A769D8D3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Packet Tracer</a:t>
            </a:r>
          </a:p>
        </p:txBody>
      </p:sp>
      <p:grpSp>
        <p:nvGrpSpPr>
          <p:cNvPr id="145411" name="Group 3">
            <a:extLst>
              <a:ext uri="{FF2B5EF4-FFF2-40B4-BE49-F238E27FC236}">
                <a16:creationId xmlns:a16="http://schemas.microsoft.com/office/drawing/2014/main" id="{C6C7BD9D-671C-4C97-B40D-90023BB4014E}"/>
              </a:ext>
            </a:extLst>
          </p:cNvPr>
          <p:cNvGrpSpPr>
            <a:grpSpLocks/>
          </p:cNvGrpSpPr>
          <p:nvPr/>
        </p:nvGrpSpPr>
        <p:grpSpPr bwMode="auto">
          <a:xfrm>
            <a:off x="2049463" y="1433514"/>
            <a:ext cx="7840662" cy="4567237"/>
            <a:chOff x="331" y="903"/>
            <a:chExt cx="4939" cy="3074"/>
          </a:xfrm>
        </p:grpSpPr>
        <p:pic>
          <p:nvPicPr>
            <p:cNvPr id="145412" name="Picture 4" descr="PacketTracer">
              <a:extLst>
                <a:ext uri="{FF2B5EF4-FFF2-40B4-BE49-F238E27FC236}">
                  <a16:creationId xmlns:a16="http://schemas.microsoft.com/office/drawing/2014/main" id="{C58237A5-3CF0-4786-B8F8-DE3D4BCD4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" y="903"/>
              <a:ext cx="2828" cy="3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5413" name="Text Box 5">
              <a:extLst>
                <a:ext uri="{FF2B5EF4-FFF2-40B4-BE49-F238E27FC236}">
                  <a16:creationId xmlns:a16="http://schemas.microsoft.com/office/drawing/2014/main" id="{877FC72D-56AF-48B3-9E0B-FD97C2DB3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" y="1124"/>
              <a:ext cx="635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>
              <a:spAutoFit/>
            </a:bodyPr>
            <a:lstStyle>
              <a:lvl1pPr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Interface</a:t>
              </a:r>
            </a:p>
          </p:txBody>
        </p:sp>
        <p:sp>
          <p:nvSpPr>
            <p:cNvPr id="145414" name="Text Box 6">
              <a:extLst>
                <a:ext uri="{FF2B5EF4-FFF2-40B4-BE49-F238E27FC236}">
                  <a16:creationId xmlns:a16="http://schemas.microsoft.com/office/drawing/2014/main" id="{774F4EEA-4810-4579-BB1C-1CE225507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" y="1302"/>
              <a:ext cx="635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>
              <a:spAutoFit/>
            </a:bodyPr>
            <a:lstStyle>
              <a:lvl1pPr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Source IP</a:t>
              </a:r>
            </a:p>
          </p:txBody>
        </p:sp>
        <p:sp>
          <p:nvSpPr>
            <p:cNvPr id="145415" name="Text Box 7">
              <a:extLst>
                <a:ext uri="{FF2B5EF4-FFF2-40B4-BE49-F238E27FC236}">
                  <a16:creationId xmlns:a16="http://schemas.microsoft.com/office/drawing/2014/main" id="{03BFA559-055A-4800-897C-17D1B5770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" y="1447"/>
              <a:ext cx="763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>
              <a:spAutoFit/>
            </a:bodyPr>
            <a:lstStyle>
              <a:lvl1pPr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Source port</a:t>
              </a:r>
            </a:p>
          </p:txBody>
        </p:sp>
        <p:sp>
          <p:nvSpPr>
            <p:cNvPr id="145416" name="Text Box 8">
              <a:extLst>
                <a:ext uri="{FF2B5EF4-FFF2-40B4-BE49-F238E27FC236}">
                  <a16:creationId xmlns:a16="http://schemas.microsoft.com/office/drawing/2014/main" id="{577A73E8-0DC9-47E0-A1D1-7995F9A78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2" y="1366"/>
              <a:ext cx="873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>
              <a:spAutoFit/>
            </a:bodyPr>
            <a:lstStyle>
              <a:lvl1pPr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Destination IP</a:t>
              </a:r>
            </a:p>
          </p:txBody>
        </p:sp>
        <p:sp>
          <p:nvSpPr>
            <p:cNvPr id="145417" name="Text Box 9">
              <a:extLst>
                <a:ext uri="{FF2B5EF4-FFF2-40B4-BE49-F238E27FC236}">
                  <a16:creationId xmlns:a16="http://schemas.microsoft.com/office/drawing/2014/main" id="{A8E85DA8-D221-4BF3-BE34-4E45CDEDB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8" y="1581"/>
              <a:ext cx="98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>
              <a:spAutoFit/>
            </a:bodyPr>
            <a:lstStyle>
              <a:lvl1pPr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000000"/>
                  </a:solidFill>
                </a:rPr>
                <a:t>Destination port</a:t>
              </a:r>
            </a:p>
          </p:txBody>
        </p:sp>
        <p:sp>
          <p:nvSpPr>
            <p:cNvPr id="145418" name="Text Box 10">
              <a:extLst>
                <a:ext uri="{FF2B5EF4-FFF2-40B4-BE49-F238E27FC236}">
                  <a16:creationId xmlns:a16="http://schemas.microsoft.com/office/drawing/2014/main" id="{1DF44C64-0A21-4DBB-95FC-DB08AEBB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" y="2405"/>
              <a:ext cx="98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>
              <a:spAutoFit/>
            </a:bodyPr>
            <a:lstStyle>
              <a:lvl1pPr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333399"/>
                  </a:solidFill>
                </a:rPr>
                <a:t>Flow lookup</a:t>
              </a:r>
            </a:p>
          </p:txBody>
        </p:sp>
        <p:sp>
          <p:nvSpPr>
            <p:cNvPr id="145419" name="Text Box 11">
              <a:extLst>
                <a:ext uri="{FF2B5EF4-FFF2-40B4-BE49-F238E27FC236}">
                  <a16:creationId xmlns:a16="http://schemas.microsoft.com/office/drawing/2014/main" id="{0786E3AF-3921-40C7-913F-B18DFA393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" y="2849"/>
              <a:ext cx="98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>
              <a:spAutoFit/>
            </a:bodyPr>
            <a:lstStyle>
              <a:lvl1pPr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333399"/>
                  </a:solidFill>
                </a:rPr>
                <a:t>Route lookup</a:t>
              </a:r>
            </a:p>
          </p:txBody>
        </p:sp>
        <p:sp>
          <p:nvSpPr>
            <p:cNvPr id="145420" name="Text Box 12">
              <a:extLst>
                <a:ext uri="{FF2B5EF4-FFF2-40B4-BE49-F238E27FC236}">
                  <a16:creationId xmlns:a16="http://schemas.microsoft.com/office/drawing/2014/main" id="{C751FBFA-E5CE-4DFB-ADB0-B691A87BE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" y="3358"/>
              <a:ext cx="98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>
              <a:spAutoFit/>
            </a:bodyPr>
            <a:lstStyle>
              <a:lvl1pPr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143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</a:pPr>
              <a:r>
                <a:rPr lang="en-US" altLang="en-US" sz="1400">
                  <a:solidFill>
                    <a:srgbClr val="333399"/>
                  </a:solidFill>
                </a:rPr>
                <a:t>Access list </a:t>
              </a:r>
            </a:p>
          </p:txBody>
        </p:sp>
        <p:sp>
          <p:nvSpPr>
            <p:cNvPr id="145421" name="Line 13">
              <a:extLst>
                <a:ext uri="{FF2B5EF4-FFF2-40B4-BE49-F238E27FC236}">
                  <a16:creationId xmlns:a16="http://schemas.microsoft.com/office/drawing/2014/main" id="{FD58280F-F792-4936-89A6-364A837B39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3458" y="1369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22" name="Line 14">
              <a:extLst>
                <a:ext uri="{FF2B5EF4-FFF2-40B4-BE49-F238E27FC236}">
                  <a16:creationId xmlns:a16="http://schemas.microsoft.com/office/drawing/2014/main" id="{079CA348-330E-48B9-9535-F29B4D9B1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6" y="1538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23" name="Line 15">
              <a:extLst>
                <a:ext uri="{FF2B5EF4-FFF2-40B4-BE49-F238E27FC236}">
                  <a16:creationId xmlns:a16="http://schemas.microsoft.com/office/drawing/2014/main" id="{0CC466C7-728B-44F5-8C70-EA7D5F384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1397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24" name="Line 16">
              <a:extLst>
                <a:ext uri="{FF2B5EF4-FFF2-40B4-BE49-F238E27FC236}">
                  <a16:creationId xmlns:a16="http://schemas.microsoft.com/office/drawing/2014/main" id="{9004033A-0250-4A61-BCE1-126C0DB46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6" y="1219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25" name="Line 17">
              <a:extLst>
                <a:ext uri="{FF2B5EF4-FFF2-40B4-BE49-F238E27FC236}">
                  <a16:creationId xmlns:a16="http://schemas.microsoft.com/office/drawing/2014/main" id="{4937A1E0-9854-4345-A856-980ADDF40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3436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26" name="Line 18">
              <a:extLst>
                <a:ext uri="{FF2B5EF4-FFF2-40B4-BE49-F238E27FC236}">
                  <a16:creationId xmlns:a16="http://schemas.microsoft.com/office/drawing/2014/main" id="{B94EA43B-91B6-4A38-97BB-FC670C255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8" y="2947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27" name="Line 19">
              <a:extLst>
                <a:ext uri="{FF2B5EF4-FFF2-40B4-BE49-F238E27FC236}">
                  <a16:creationId xmlns:a16="http://schemas.microsoft.com/office/drawing/2014/main" id="{D1999227-CAA3-4B90-BADB-361020B6D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1" y="2494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28" name="Line 20">
              <a:extLst>
                <a:ext uri="{FF2B5EF4-FFF2-40B4-BE49-F238E27FC236}">
                  <a16:creationId xmlns:a16="http://schemas.microsoft.com/office/drawing/2014/main" id="{81F23D59-369B-4817-8AC2-D9C8474E90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3455" y="1537"/>
              <a:ext cx="1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29" name="Line 21">
              <a:extLst>
                <a:ext uri="{FF2B5EF4-FFF2-40B4-BE49-F238E27FC236}">
                  <a16:creationId xmlns:a16="http://schemas.microsoft.com/office/drawing/2014/main" id="{96C8715F-F55D-4E15-A092-ED64108BD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1358"/>
              <a:ext cx="0" cy="1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30" name="Line 22">
              <a:extLst>
                <a:ext uri="{FF2B5EF4-FFF2-40B4-BE49-F238E27FC236}">
                  <a16:creationId xmlns:a16="http://schemas.microsoft.com/office/drawing/2014/main" id="{2B5A3902-C58E-410C-92FF-C3ABA5D1D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" y="1677"/>
              <a:ext cx="6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31" name="Line 23">
              <a:extLst>
                <a:ext uri="{FF2B5EF4-FFF2-40B4-BE49-F238E27FC236}">
                  <a16:creationId xmlns:a16="http://schemas.microsoft.com/office/drawing/2014/main" id="{AC68280F-7FFC-4FD8-BBEE-7D3DB06666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03" y="1526"/>
              <a:ext cx="2" cy="1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32" name="Line 24">
              <a:extLst>
                <a:ext uri="{FF2B5EF4-FFF2-40B4-BE49-F238E27FC236}">
                  <a16:creationId xmlns:a16="http://schemas.microsoft.com/office/drawing/2014/main" id="{21D75131-CBA3-4D8F-AFB0-CCE320103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1449"/>
              <a:ext cx="6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/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9933"/>
                </a:buClr>
                <a:buFont typeface="Wingdings" panose="05000000000000000000" pitchFamily="2" charset="2"/>
                <a:buChar char="v"/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ConfigTab">
            <a:extLst>
              <a:ext uri="{FF2B5EF4-FFF2-40B4-BE49-F238E27FC236}">
                <a16:creationId xmlns:a16="http://schemas.microsoft.com/office/drawing/2014/main" id="{4386E592-903D-4418-A1B3-981D6A85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6" y="1143000"/>
            <a:ext cx="6848475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>
            <a:extLst>
              <a:ext uri="{FF2B5EF4-FFF2-40B4-BE49-F238E27FC236}">
                <a16:creationId xmlns:a16="http://schemas.microsoft.com/office/drawing/2014/main" id="{64FB9DF5-4B28-49AF-B957-E0CA1BC65E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Options &gt; Preferences</a:t>
            </a:r>
          </a:p>
        </p:txBody>
      </p:sp>
      <p:pic>
        <p:nvPicPr>
          <p:cNvPr id="146436" name="Picture 4" descr="Preferences">
            <a:extLst>
              <a:ext uri="{FF2B5EF4-FFF2-40B4-BE49-F238E27FC236}">
                <a16:creationId xmlns:a16="http://schemas.microsoft.com/office/drawing/2014/main" id="{B0FB9E82-39C0-4F71-B844-D0C596B8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1785938"/>
            <a:ext cx="492125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7" name="Text Box 5">
            <a:extLst>
              <a:ext uri="{FF2B5EF4-FFF2-40B4-BE49-F238E27FC236}">
                <a16:creationId xmlns:a16="http://schemas.microsoft.com/office/drawing/2014/main" id="{CDAFCCD7-9E85-4858-8D42-7FD8AF9F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3" y="1512889"/>
            <a:ext cx="10080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</a:pPr>
            <a:r>
              <a:rPr lang="en-US" altLang="en-US" sz="1400">
                <a:solidFill>
                  <a:srgbClr val="000000"/>
                </a:solidFill>
              </a:rPr>
              <a:t>Options</a:t>
            </a:r>
          </a:p>
        </p:txBody>
      </p:sp>
      <p:sp>
        <p:nvSpPr>
          <p:cNvPr id="146438" name="Line 6">
            <a:extLst>
              <a:ext uri="{FF2B5EF4-FFF2-40B4-BE49-F238E27FC236}">
                <a16:creationId xmlns:a16="http://schemas.microsoft.com/office/drawing/2014/main" id="{DF3129D2-FFB0-4FE8-89DF-FAA602088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2576" y="1649413"/>
            <a:ext cx="479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516CAEC-B225-4FF1-9F9D-116A9E3C0C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Tools</a:t>
            </a: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6AC758EB-DD83-41D0-9B0D-19B79C052A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1066" y="1765301"/>
            <a:ext cx="9601200" cy="38099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400"/>
              <a:t>Tools</a:t>
            </a:r>
          </a:p>
          <a:p>
            <a:pPr lvl="1"/>
            <a:r>
              <a:rPr lang="en-US" altLang="en-US" sz="1400"/>
              <a:t>Command Line Interface</a:t>
            </a:r>
          </a:p>
          <a:p>
            <a:pPr lvl="1"/>
            <a:r>
              <a:rPr lang="en-US" altLang="en-US" sz="1400"/>
              <a:t>Packet Tracer</a:t>
            </a:r>
          </a:p>
          <a:p>
            <a:pPr lvl="1"/>
            <a:r>
              <a:rPr lang="en-US" altLang="en-US" sz="1400"/>
              <a:t>Ping</a:t>
            </a:r>
          </a:p>
          <a:p>
            <a:pPr lvl="1"/>
            <a:r>
              <a:rPr lang="en-US" altLang="en-US" sz="1400"/>
              <a:t>Traceroute</a:t>
            </a:r>
          </a:p>
          <a:p>
            <a:pPr lvl="1"/>
            <a:r>
              <a:rPr lang="en-US" altLang="en-US" sz="1400"/>
              <a:t>File Management</a:t>
            </a:r>
          </a:p>
          <a:p>
            <a:pPr lvl="1"/>
            <a:r>
              <a:rPr lang="en-US" altLang="en-US" sz="1400"/>
              <a:t>Ugrade Software</a:t>
            </a:r>
          </a:p>
          <a:p>
            <a:pPr lvl="1"/>
            <a:r>
              <a:rPr lang="en-US" altLang="en-US" sz="1400"/>
              <a:t>Upload ASDM Assistant Guide</a:t>
            </a:r>
          </a:p>
          <a:p>
            <a:pPr lvl="1"/>
            <a:r>
              <a:rPr lang="en-US" altLang="en-US" sz="1400"/>
              <a:t>System Reload</a:t>
            </a:r>
          </a:p>
          <a:p>
            <a:pPr lvl="1"/>
            <a:r>
              <a:rPr lang="en-US" altLang="en-US" sz="1400"/>
              <a:t>ASDM Java Console</a:t>
            </a:r>
          </a:p>
        </p:txBody>
      </p:sp>
      <p:pic>
        <p:nvPicPr>
          <p:cNvPr id="147460" name="Picture 4" descr="Tools">
            <a:extLst>
              <a:ext uri="{FF2B5EF4-FFF2-40B4-BE49-F238E27FC236}">
                <a16:creationId xmlns:a16="http://schemas.microsoft.com/office/drawing/2014/main" id="{3B366EE4-A2DE-4476-83AB-772A4DCB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25" y="1066800"/>
            <a:ext cx="6632575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Thảo luận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9D0AD-C467-4F82-8A30-2AF42E8B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1312284"/>
            <a:ext cx="5939618" cy="39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ASA 5510, 5520, and 5540 Adaptive Security Appliances Back Panel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743B42E6-2222-41CE-A8CF-681E2709F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563" y="4237037"/>
            <a:ext cx="1928812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Security services</a:t>
            </a:r>
          </a:p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module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04BD626-C89F-4B5F-AB99-2C87E3A3B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2538" y="3833812"/>
            <a:ext cx="179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Fixed interfaces</a:t>
            </a: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8410A0FB-F3F1-4DED-ADB9-62DF34D032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5825" y="3427412"/>
            <a:ext cx="0" cy="78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en-US"/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3A57D39E-9059-4F64-81EB-41237F16D0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9950" y="3443287"/>
            <a:ext cx="0" cy="368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C703B105-7C1E-494B-A00B-C1E9840B9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013" y="1746250"/>
            <a:ext cx="1657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en-US"/>
              <a:t>CompactFlash</a:t>
            </a: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656E7C6A-5528-4FBA-A952-879B942E5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5975" y="2111375"/>
            <a:ext cx="0" cy="492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pic>
        <p:nvPicPr>
          <p:cNvPr id="9" name="Picture 12" descr="MKE03517">
            <a:extLst>
              <a:ext uri="{FF2B5EF4-FFF2-40B4-BE49-F238E27FC236}">
                <a16:creationId xmlns:a16="http://schemas.microsoft.com/office/drawing/2014/main" id="{5EFFDE79-13CB-47D0-AD92-056672E5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2613025"/>
            <a:ext cx="7448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2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ASA 5510, 5520, and 5540 Adaptive Security Appliances Connectors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3" name="Freeform 26">
            <a:extLst>
              <a:ext uri="{FF2B5EF4-FFF2-40B4-BE49-F238E27FC236}">
                <a16:creationId xmlns:a16="http://schemas.microsoft.com/office/drawing/2014/main" id="{B33325A8-114B-440A-B48B-F676FD23F905}"/>
              </a:ext>
            </a:extLst>
          </p:cNvPr>
          <p:cNvSpPr>
            <a:spLocks/>
          </p:cNvSpPr>
          <p:nvPr/>
        </p:nvSpPr>
        <p:spPr bwMode="auto">
          <a:xfrm>
            <a:off x="4305300" y="3608388"/>
            <a:ext cx="531813" cy="960437"/>
          </a:xfrm>
          <a:custGeom>
            <a:avLst/>
            <a:gdLst>
              <a:gd name="T0" fmla="*/ 2147483647 w 335"/>
              <a:gd name="T1" fmla="*/ 2147483647 h 605"/>
              <a:gd name="T2" fmla="*/ 0 w 335"/>
              <a:gd name="T3" fmla="*/ 2147483647 h 605"/>
              <a:gd name="T4" fmla="*/ 2147483647 w 335"/>
              <a:gd name="T5" fmla="*/ 0 h 605"/>
              <a:gd name="T6" fmla="*/ 0 60000 65536"/>
              <a:gd name="T7" fmla="*/ 0 60000 65536"/>
              <a:gd name="T8" fmla="*/ 0 60000 65536"/>
              <a:gd name="T9" fmla="*/ 0 w 335"/>
              <a:gd name="T10" fmla="*/ 0 h 605"/>
              <a:gd name="T11" fmla="*/ 335 w 335"/>
              <a:gd name="T12" fmla="*/ 605 h 6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605">
                <a:moveTo>
                  <a:pt x="2" y="605"/>
                </a:moveTo>
                <a:lnTo>
                  <a:pt x="0" y="346"/>
                </a:lnTo>
                <a:lnTo>
                  <a:pt x="335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124" tIns="41061" rIns="82124" bIns="4106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151CF2-4864-4333-8325-E764249AB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662363"/>
            <a:ext cx="3352800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3CB272A-D045-45B9-AAA8-49E46439F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4275" y="3833348"/>
            <a:ext cx="2518639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Four 10/100/1000</a:t>
            </a:r>
          </a:p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Gigabit Ethernet ports*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733CE35-A1FC-4C12-B13A-A8A3CA391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572" y="1699748"/>
            <a:ext cx="2133919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10/100 out-of-band</a:t>
            </a:r>
          </a:p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management port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10E85DB3-D2D5-4D5F-BFD7-47482A445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0814" y="3849747"/>
            <a:ext cx="1236236" cy="35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AUX ports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1E427E4A-BD8D-4FE0-BC3E-23C8E35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7462" y="1108134"/>
            <a:ext cx="1672253" cy="35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CompactFlash</a:t>
            </a: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CDE4CF10-76DD-44A6-84FD-948E339664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6988" y="2316163"/>
            <a:ext cx="0" cy="3333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7C00D96-00F8-481E-AE5E-A21E2114B4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58138" y="3516313"/>
            <a:ext cx="0" cy="3333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8EAFF7A9-61EC-40A9-9003-3E382F6EE2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8038" y="3532188"/>
            <a:ext cx="0" cy="3333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E7EEB76F-7A41-4285-9C7D-34E4CD8B9E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5175" y="1547813"/>
            <a:ext cx="0" cy="11017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5F23C12A-291B-4C7D-BECF-C91D749B1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29" y="4562534"/>
            <a:ext cx="2121094" cy="35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Two USB 2.0 ports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3913383B-6172-4D66-ADB7-67026CF32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727" y="1699748"/>
            <a:ext cx="1569660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Power supply</a:t>
            </a:r>
          </a:p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(AC or DC)</a:t>
            </a:r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5C4FB5D5-5560-46CB-B1E6-682F1FB1D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5763" y="2316163"/>
            <a:ext cx="0" cy="3333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BE507F90-66B4-4EC9-BBDE-A2241A237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758" y="1699748"/>
            <a:ext cx="1095173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Console </a:t>
            </a:r>
          </a:p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port</a:t>
            </a:r>
          </a:p>
        </p:txBody>
      </p:sp>
      <p:sp>
        <p:nvSpPr>
          <p:cNvPr id="17" name="Line 20">
            <a:extLst>
              <a:ext uri="{FF2B5EF4-FFF2-40B4-BE49-F238E27FC236}">
                <a16:creationId xmlns:a16="http://schemas.microsoft.com/office/drawing/2014/main" id="{EA3565C3-102A-4C1E-B38C-A8988F320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2316163"/>
            <a:ext cx="0" cy="3333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8" name="Picture 23" descr="MKF05699">
            <a:extLst>
              <a:ext uri="{FF2B5EF4-FFF2-40B4-BE49-F238E27FC236}">
                <a16:creationId xmlns:a16="http://schemas.microsoft.com/office/drawing/2014/main" id="{F1254A72-8F82-433C-A17F-1DB575211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678113"/>
            <a:ext cx="8281987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25">
            <a:extLst>
              <a:ext uri="{FF2B5EF4-FFF2-40B4-BE49-F238E27FC236}">
                <a16:creationId xmlns:a16="http://schemas.microsoft.com/office/drawing/2014/main" id="{66DDA14F-5FA0-4B18-83A3-5AF7A5856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099" y="5542488"/>
            <a:ext cx="8039802" cy="34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14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814388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*ASA 5510 Adaptive Security Appliance supports 10/100 Fast Ethernet ports.</a:t>
            </a:r>
          </a:p>
        </p:txBody>
      </p:sp>
    </p:spTree>
    <p:extLst>
      <p:ext uri="{BB962C8B-B14F-4D97-AF65-F5344CB8AC3E}">
        <p14:creationId xmlns:p14="http://schemas.microsoft.com/office/powerpoint/2010/main" val="238045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1263</TotalTime>
  <Words>3207</Words>
  <Application>Microsoft Office PowerPoint</Application>
  <PresentationFormat>Widescreen</PresentationFormat>
  <Paragraphs>895</Paragraphs>
  <Slides>75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Courier New</vt:lpstr>
      <vt:lpstr>Helvetica</vt:lpstr>
      <vt:lpstr>Tahoma</vt:lpstr>
      <vt:lpstr>Times New Roman</vt:lpstr>
      <vt:lpstr>Wingdings</vt:lpstr>
      <vt:lpstr>Diamond Grid 16x9</vt:lpstr>
      <vt:lpstr>HƯỚNG DẪN CẤU HÌNH FIREWALL CISCO ASA</vt:lpstr>
      <vt:lpstr>PHẦN 1</vt:lpstr>
      <vt:lpstr>Các dòng Firewall Cisco ASA 5500</vt:lpstr>
      <vt:lpstr>Cisco ASA 5510 Adaptive Security Appliance </vt:lpstr>
      <vt:lpstr>Cisco ASA 5520 Adaptive Security Appliance</vt:lpstr>
      <vt:lpstr>Cisco ASA 5540 Adaptive Security Appliance </vt:lpstr>
      <vt:lpstr>ASA 5510, 5520, and 5540 Adaptive Security Appliances Front Panel</vt:lpstr>
      <vt:lpstr>ASA 5510, 5520, and 5540 Adaptive Security Appliances Back Panel</vt:lpstr>
      <vt:lpstr>ASA 5510, 5520, and 5540 Adaptive Security Appliances Connectors</vt:lpstr>
      <vt:lpstr>Cisco ASA Security Services Module</vt:lpstr>
      <vt:lpstr>Four-Port Gigabit Ethernet SSM</vt:lpstr>
      <vt:lpstr>SSM Models</vt:lpstr>
      <vt:lpstr>PHẦN 2</vt:lpstr>
      <vt:lpstr>Security Appliance Access Modes</vt:lpstr>
      <vt:lpstr>Access Privileged Mode</vt:lpstr>
      <vt:lpstr>Access Configuration Mode</vt:lpstr>
      <vt:lpstr>Viewing and Saving Your Configuration</vt:lpstr>
      <vt:lpstr>Erase Startup Configuration</vt:lpstr>
      <vt:lpstr>Reload the Configuration</vt:lpstr>
      <vt:lpstr>Displaying Stored Files</vt:lpstr>
      <vt:lpstr>show commands</vt:lpstr>
      <vt:lpstr>PHẦN 3</vt:lpstr>
      <vt:lpstr>Assigning a Hostname</vt:lpstr>
      <vt:lpstr>Configuring Remote Access Password</vt:lpstr>
      <vt:lpstr>Configuring Enable (Privileged) Password</vt:lpstr>
      <vt:lpstr>Configuring Telnet Access</vt:lpstr>
      <vt:lpstr>Configuring SSH Access</vt:lpstr>
      <vt:lpstr>Configuring SSH Access Example</vt:lpstr>
      <vt:lpstr>Configuring User Authentication</vt:lpstr>
      <vt:lpstr>PHẦN 4</vt:lpstr>
      <vt:lpstr>Interface Name &amp; Security Level</vt:lpstr>
      <vt:lpstr>interface Commands</vt:lpstr>
      <vt:lpstr>Assign an Interface Name</vt:lpstr>
      <vt:lpstr>Assign a Security Level</vt:lpstr>
      <vt:lpstr>Interfaces with Same Security Level</vt:lpstr>
      <vt:lpstr>Assign Interface IP Address</vt:lpstr>
      <vt:lpstr>Assign an Interface Speed and Duplex</vt:lpstr>
      <vt:lpstr>ASA Management Interface</vt:lpstr>
      <vt:lpstr>Enabling and Disabling Interfaces</vt:lpstr>
      <vt:lpstr>Configure a Static Route</vt:lpstr>
      <vt:lpstr>DHCP Server</vt:lpstr>
      <vt:lpstr>Configuration Example</vt:lpstr>
      <vt:lpstr>Configuration Example (Cont.)</vt:lpstr>
      <vt:lpstr>Configuration Example (Cont.)</vt:lpstr>
      <vt:lpstr>PHẦN 5</vt:lpstr>
      <vt:lpstr>access-list Command</vt:lpstr>
      <vt:lpstr>access-group Command</vt:lpstr>
      <vt:lpstr>Object, Object-group &amp; ACL</vt:lpstr>
      <vt:lpstr>Object &amp; NAT</vt:lpstr>
      <vt:lpstr>Static NAT: (One to One)</vt:lpstr>
      <vt:lpstr>Dynamic NAT: (Many to One)</vt:lpstr>
      <vt:lpstr>Port Forwarding</vt:lpstr>
      <vt:lpstr>Allow ICMP</vt:lpstr>
      <vt:lpstr>PHẦN 6</vt:lpstr>
      <vt:lpstr>What Is ASDM?</vt:lpstr>
      <vt:lpstr>Supported Platforms</vt:lpstr>
      <vt:lpstr>Running ASDM</vt:lpstr>
      <vt:lpstr>ASDM Home Window</vt:lpstr>
      <vt:lpstr>ASDM Home Window (Cont.)</vt:lpstr>
      <vt:lpstr>Startup Wizard</vt:lpstr>
      <vt:lpstr>VPN Wizard</vt:lpstr>
      <vt:lpstr>High Availability and Scalability Wizard</vt:lpstr>
      <vt:lpstr>Configuration Window</vt:lpstr>
      <vt:lpstr>Interfaces</vt:lpstr>
      <vt:lpstr>Security Policy</vt:lpstr>
      <vt:lpstr>NAT</vt:lpstr>
      <vt:lpstr>VPN</vt:lpstr>
      <vt:lpstr>Routing</vt:lpstr>
      <vt:lpstr>Global Objects</vt:lpstr>
      <vt:lpstr>Monitoring Button</vt:lpstr>
      <vt:lpstr>Interface Graphs Panel</vt:lpstr>
      <vt:lpstr>Packet Tracer</vt:lpstr>
      <vt:lpstr>Options &gt; Preferences</vt:lpstr>
      <vt:lpstr>Tools</vt:lpstr>
      <vt:lpstr>Thảo luận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Nguyen Van Binh</dc:creator>
  <cp:lastModifiedBy>Nguyen Van Binh</cp:lastModifiedBy>
  <cp:revision>182</cp:revision>
  <dcterms:created xsi:type="dcterms:W3CDTF">2023-12-29T03:23:11Z</dcterms:created>
  <dcterms:modified xsi:type="dcterms:W3CDTF">2024-03-02T01:47:53Z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